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2" r:id="rId3"/>
    <p:sldMasterId id="2147483654" r:id="rId4"/>
    <p:sldMasterId id="2147483656" r:id="rId5"/>
  </p:sldMasterIdLst>
  <p:notesMasterIdLst>
    <p:notesMasterId r:id="rId36"/>
  </p:notesMasterIdLst>
  <p:sldIdLst>
    <p:sldId id="256" r:id="rId6"/>
    <p:sldId id="258" r:id="rId7"/>
    <p:sldId id="272" r:id="rId8"/>
    <p:sldId id="279" r:id="rId9"/>
    <p:sldId id="273" r:id="rId10"/>
    <p:sldId id="271" r:id="rId11"/>
    <p:sldId id="266" r:id="rId12"/>
    <p:sldId id="257" r:id="rId13"/>
    <p:sldId id="274" r:id="rId14"/>
    <p:sldId id="275" r:id="rId15"/>
    <p:sldId id="259" r:id="rId16"/>
    <p:sldId id="260" r:id="rId17"/>
    <p:sldId id="276" r:id="rId18"/>
    <p:sldId id="267" r:id="rId19"/>
    <p:sldId id="277" r:id="rId20"/>
    <p:sldId id="278" r:id="rId21"/>
    <p:sldId id="261" r:id="rId22"/>
    <p:sldId id="262" r:id="rId23"/>
    <p:sldId id="268" r:id="rId24"/>
    <p:sldId id="280" r:id="rId25"/>
    <p:sldId id="281" r:id="rId26"/>
    <p:sldId id="282" r:id="rId27"/>
    <p:sldId id="283" r:id="rId28"/>
    <p:sldId id="284" r:id="rId29"/>
    <p:sldId id="263" r:id="rId30"/>
    <p:sldId id="264" r:id="rId31"/>
    <p:sldId id="285" r:id="rId32"/>
    <p:sldId id="286" r:id="rId33"/>
    <p:sldId id="287" r:id="rId34"/>
    <p:sldId id="288" r:id="rId35"/>
  </p:sldIdLst>
  <p:sldSz cx="9144000" cy="6858000" type="screen4x3"/>
  <p:notesSz cx="6858000" cy="9144000"/>
  <p:defaultTextStyle>
    <a:defPPr>
      <a:defRPr lang="fr-FR"/>
    </a:defPPr>
    <a:lvl1pPr algn="ctr" rtl="0" fontAlgn="base">
      <a:spcBef>
        <a:spcPct val="0"/>
      </a:spcBef>
      <a:spcAft>
        <a:spcPct val="0"/>
      </a:spcAft>
      <a:defRPr sz="1200" kern="1200">
        <a:solidFill>
          <a:schemeClr val="tx1"/>
        </a:solidFill>
        <a:latin typeface="Lucida Sans" pitchFamily="34" charset="0"/>
        <a:ea typeface="+mn-ea"/>
        <a:cs typeface="Arial" charset="0"/>
      </a:defRPr>
    </a:lvl1pPr>
    <a:lvl2pPr marL="457200" algn="ctr" rtl="0" fontAlgn="base">
      <a:spcBef>
        <a:spcPct val="0"/>
      </a:spcBef>
      <a:spcAft>
        <a:spcPct val="0"/>
      </a:spcAft>
      <a:defRPr sz="1200" kern="1200">
        <a:solidFill>
          <a:schemeClr val="tx1"/>
        </a:solidFill>
        <a:latin typeface="Lucida Sans" pitchFamily="34" charset="0"/>
        <a:ea typeface="+mn-ea"/>
        <a:cs typeface="Arial" charset="0"/>
      </a:defRPr>
    </a:lvl2pPr>
    <a:lvl3pPr marL="914400" algn="ctr" rtl="0" fontAlgn="base">
      <a:spcBef>
        <a:spcPct val="0"/>
      </a:spcBef>
      <a:spcAft>
        <a:spcPct val="0"/>
      </a:spcAft>
      <a:defRPr sz="1200" kern="1200">
        <a:solidFill>
          <a:schemeClr val="tx1"/>
        </a:solidFill>
        <a:latin typeface="Lucida Sans" pitchFamily="34" charset="0"/>
        <a:ea typeface="+mn-ea"/>
        <a:cs typeface="Arial" charset="0"/>
      </a:defRPr>
    </a:lvl3pPr>
    <a:lvl4pPr marL="1371600" algn="ctr" rtl="0" fontAlgn="base">
      <a:spcBef>
        <a:spcPct val="0"/>
      </a:spcBef>
      <a:spcAft>
        <a:spcPct val="0"/>
      </a:spcAft>
      <a:defRPr sz="1200" kern="1200">
        <a:solidFill>
          <a:schemeClr val="tx1"/>
        </a:solidFill>
        <a:latin typeface="Lucida Sans" pitchFamily="34" charset="0"/>
        <a:ea typeface="+mn-ea"/>
        <a:cs typeface="Arial" charset="0"/>
      </a:defRPr>
    </a:lvl4pPr>
    <a:lvl5pPr marL="1828800" algn="ctr" rtl="0" fontAlgn="base">
      <a:spcBef>
        <a:spcPct val="0"/>
      </a:spcBef>
      <a:spcAft>
        <a:spcPct val="0"/>
      </a:spcAft>
      <a:defRPr sz="1200" kern="1200">
        <a:solidFill>
          <a:schemeClr val="tx1"/>
        </a:solidFill>
        <a:latin typeface="Lucida Sans" pitchFamily="34" charset="0"/>
        <a:ea typeface="+mn-ea"/>
        <a:cs typeface="Arial" charset="0"/>
      </a:defRPr>
    </a:lvl5pPr>
    <a:lvl6pPr marL="2286000" algn="l" defTabSz="914400" rtl="0" eaLnBrk="1" latinLnBrk="0" hangingPunct="1">
      <a:defRPr sz="1200" kern="1200">
        <a:solidFill>
          <a:schemeClr val="tx1"/>
        </a:solidFill>
        <a:latin typeface="Lucida Sans" pitchFamily="34" charset="0"/>
        <a:ea typeface="+mn-ea"/>
        <a:cs typeface="Arial" charset="0"/>
      </a:defRPr>
    </a:lvl6pPr>
    <a:lvl7pPr marL="2743200" algn="l" defTabSz="914400" rtl="0" eaLnBrk="1" latinLnBrk="0" hangingPunct="1">
      <a:defRPr sz="1200" kern="1200">
        <a:solidFill>
          <a:schemeClr val="tx1"/>
        </a:solidFill>
        <a:latin typeface="Lucida Sans" pitchFamily="34" charset="0"/>
        <a:ea typeface="+mn-ea"/>
        <a:cs typeface="Arial" charset="0"/>
      </a:defRPr>
    </a:lvl7pPr>
    <a:lvl8pPr marL="3200400" algn="l" defTabSz="914400" rtl="0" eaLnBrk="1" latinLnBrk="0" hangingPunct="1">
      <a:defRPr sz="1200" kern="1200">
        <a:solidFill>
          <a:schemeClr val="tx1"/>
        </a:solidFill>
        <a:latin typeface="Lucida Sans" pitchFamily="34" charset="0"/>
        <a:ea typeface="+mn-ea"/>
        <a:cs typeface="Arial" charset="0"/>
      </a:defRPr>
    </a:lvl8pPr>
    <a:lvl9pPr marL="3657600" algn="l" defTabSz="914400" rtl="0" eaLnBrk="1" latinLnBrk="0" hangingPunct="1">
      <a:defRPr sz="1200" kern="1200">
        <a:solidFill>
          <a:schemeClr val="tx1"/>
        </a:solidFill>
        <a:latin typeface="Lucida Sans"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orient="horz" pos="210">
          <p15:clr>
            <a:srgbClr val="A4A3A4"/>
          </p15:clr>
        </p15:guide>
        <p15:guide id="3" orient="horz" pos="2432">
          <p15:clr>
            <a:srgbClr val="A4A3A4"/>
          </p15:clr>
        </p15:guide>
        <p15:guide id="4" pos="2880">
          <p15:clr>
            <a:srgbClr val="A4A3A4"/>
          </p15:clr>
        </p15:guide>
        <p15:guide id="5" pos="1837">
          <p15:clr>
            <a:srgbClr val="A4A3A4"/>
          </p15:clr>
        </p15:guide>
        <p15:guide id="6" pos="4286">
          <p15:clr>
            <a:srgbClr val="A4A3A4"/>
          </p15:clr>
        </p15:guide>
        <p15:guide id="7" pos="4876">
          <p15:clr>
            <a:srgbClr val="A4A3A4"/>
          </p15:clr>
        </p15:guide>
        <p15:guide id="8" pos="8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B5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howGuides="1">
      <p:cViewPr varScale="1">
        <p:scale>
          <a:sx n="74" d="100"/>
          <a:sy n="74" d="100"/>
        </p:scale>
        <p:origin x="1290" y="72"/>
      </p:cViewPr>
      <p:guideLst>
        <p:guide orient="horz" pos="2160"/>
        <p:guide orient="horz" pos="210"/>
        <p:guide orient="horz" pos="2432"/>
        <p:guide pos="2880"/>
        <p:guide pos="1837"/>
        <p:guide pos="4286"/>
        <p:guide pos="4876"/>
        <p:guide pos="88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a:latin typeface="Arial" charset="0"/>
              </a:defRPr>
            </a:lvl1pPr>
          </a:lstStyle>
          <a:p>
            <a:endParaRPr lang="fr-FR"/>
          </a:p>
        </p:txBody>
      </p:sp>
      <p:sp>
        <p:nvSpPr>
          <p:cNvPr id="51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latin typeface="Arial" charset="0"/>
              </a:defRPr>
            </a:lvl1pPr>
          </a:lstStyle>
          <a:p>
            <a:endParaRPr lang="fr-FR"/>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a:latin typeface="Arial" charset="0"/>
              </a:defRPr>
            </a:lvl1pPr>
          </a:lstStyle>
          <a:p>
            <a:endParaRPr lang="fr-FR"/>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latin typeface="Arial" charset="0"/>
              </a:defRPr>
            </a:lvl1pPr>
          </a:lstStyle>
          <a:p>
            <a:fld id="{EF36A8A8-EEED-469E-997E-F777F1714A19}" type="slidenum">
              <a:rPr lang="fr-FR"/>
              <a:pPr/>
              <a:t>‹N°›</a:t>
            </a:fld>
            <a:endParaRPr lang="fr-FR"/>
          </a:p>
        </p:txBody>
      </p:sp>
    </p:spTree>
    <p:extLst>
      <p:ext uri="{BB962C8B-B14F-4D97-AF65-F5344CB8AC3E}">
        <p14:creationId xmlns:p14="http://schemas.microsoft.com/office/powerpoint/2010/main" val="335006763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F36A8A8-EEED-469E-997E-F777F1714A19}" type="slidenum">
              <a:rPr lang="fr-FR" smtClean="0"/>
              <a:pPr/>
              <a:t>1</a:t>
            </a:fld>
            <a:endParaRPr lang="fr-FR"/>
          </a:p>
        </p:txBody>
      </p:sp>
    </p:spTree>
    <p:extLst>
      <p:ext uri="{BB962C8B-B14F-4D97-AF65-F5344CB8AC3E}">
        <p14:creationId xmlns:p14="http://schemas.microsoft.com/office/powerpoint/2010/main" val="2047526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F36A8A8-EEED-469E-997E-F777F1714A19}" type="slidenum">
              <a:rPr lang="fr-FR" smtClean="0"/>
              <a:pPr/>
              <a:t>2</a:t>
            </a:fld>
            <a:endParaRPr lang="fr-FR"/>
          </a:p>
        </p:txBody>
      </p:sp>
    </p:spTree>
    <p:extLst>
      <p:ext uri="{BB962C8B-B14F-4D97-AF65-F5344CB8AC3E}">
        <p14:creationId xmlns:p14="http://schemas.microsoft.com/office/powerpoint/2010/main" val="32165939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4" name="Group 22"/>
          <p:cNvGrpSpPr>
            <a:grpSpLocks/>
          </p:cNvGrpSpPr>
          <p:nvPr userDrawn="1"/>
        </p:nvGrpSpPr>
        <p:grpSpPr bwMode="auto">
          <a:xfrm>
            <a:off x="288925" y="260350"/>
            <a:ext cx="8564563" cy="5399088"/>
            <a:chOff x="182" y="164"/>
            <a:chExt cx="5395" cy="3401"/>
          </a:xfrm>
        </p:grpSpPr>
        <p:sp>
          <p:nvSpPr>
            <p:cNvPr id="15" name="Rectangle 17"/>
            <p:cNvSpPr>
              <a:spLocks noChangeArrowheads="1"/>
            </p:cNvSpPr>
            <p:nvPr/>
          </p:nvSpPr>
          <p:spPr bwMode="auto">
            <a:xfrm>
              <a:off x="182" y="164"/>
              <a:ext cx="5395" cy="3401"/>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16" name="Picture 21" descr="cadre_porte_rose_2c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82" y="3112"/>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4098" name="Rectangle 2"/>
          <p:cNvSpPr>
            <a:spLocks noGrp="1" noChangeArrowheads="1"/>
          </p:cNvSpPr>
          <p:nvPr>
            <p:ph type="ctrTitle"/>
          </p:nvPr>
        </p:nvSpPr>
        <p:spPr>
          <a:xfrm>
            <a:off x="1403350" y="1628775"/>
            <a:ext cx="6337300" cy="2198688"/>
          </a:xfrm>
        </p:spPr>
        <p:txBody>
          <a:bodyPr anchor="ctr"/>
          <a:lstStyle>
            <a:lvl1pPr algn="ctr">
              <a:defRPr sz="3500">
                <a:solidFill>
                  <a:schemeClr val="accent1"/>
                </a:solidFill>
              </a:defRPr>
            </a:lvl1pPr>
          </a:lstStyle>
          <a:p>
            <a:pPr lvl="0"/>
            <a:r>
              <a:rPr lang="fr-FR" noProof="0" smtClean="0"/>
              <a:t>Modifiez le style du titre</a:t>
            </a:r>
            <a:endParaRPr lang="fr-FR" noProof="0" dirty="0" smtClean="0"/>
          </a:p>
        </p:txBody>
      </p:sp>
      <p:sp>
        <p:nvSpPr>
          <p:cNvPr id="4099" name="Rectangle 3"/>
          <p:cNvSpPr>
            <a:spLocks noGrp="1" noChangeArrowheads="1"/>
          </p:cNvSpPr>
          <p:nvPr>
            <p:ph type="subTitle" idx="1"/>
          </p:nvPr>
        </p:nvSpPr>
        <p:spPr>
          <a:xfrm>
            <a:off x="1403350" y="4005263"/>
            <a:ext cx="6337300" cy="936625"/>
          </a:xfrm>
        </p:spPr>
        <p:txBody>
          <a:bodyPr/>
          <a:lstStyle>
            <a:lvl1pPr algn="ctr">
              <a:defRPr b="0"/>
            </a:lvl1pPr>
          </a:lstStyle>
          <a:p>
            <a:pPr lvl="0"/>
            <a:r>
              <a:rPr lang="fr-FR" noProof="0" smtClean="0"/>
              <a:t>Modifiez le style des sous-titres du masque</a:t>
            </a:r>
            <a:endParaRPr lang="fr-FR" noProof="0" dirty="0" smtClean="0"/>
          </a:p>
        </p:txBody>
      </p:sp>
      <p:sp>
        <p:nvSpPr>
          <p:cNvPr id="4105" name="Rectangle 9"/>
          <p:cNvSpPr>
            <a:spLocks noGrp="1" noChangeArrowheads="1"/>
          </p:cNvSpPr>
          <p:nvPr>
            <p:ph type="dt" sz="half" idx="2"/>
          </p:nvPr>
        </p:nvSpPr>
        <p:spPr/>
        <p:txBody>
          <a:bodyPr/>
          <a:lstStyle>
            <a:lvl1pPr>
              <a:defRPr/>
            </a:lvl1pPr>
          </a:lstStyle>
          <a:p>
            <a:r>
              <a:rPr lang="fr-FR" smtClean="0"/>
              <a:t>18/07/2017</a:t>
            </a:r>
            <a:endParaRPr lang="fr-FR"/>
          </a:p>
        </p:txBody>
      </p:sp>
      <p:sp>
        <p:nvSpPr>
          <p:cNvPr id="4106" name="Rectangle 10"/>
          <p:cNvSpPr>
            <a:spLocks noGrp="1" noChangeArrowheads="1"/>
          </p:cNvSpPr>
          <p:nvPr>
            <p:ph type="ftr" sz="quarter" idx="3"/>
          </p:nvPr>
        </p:nvSpPr>
        <p:spPr/>
        <p:txBody>
          <a:bodyPr/>
          <a:lstStyle>
            <a:lvl1pPr>
              <a:defRPr/>
            </a:lvl1pPr>
          </a:lstStyle>
          <a:p>
            <a:r>
              <a:rPr lang="fr-FR" smtClean="0"/>
              <a:t>idées et politiques sociales européennes</a:t>
            </a:r>
            <a:endParaRPr lang="fr-FR"/>
          </a:p>
        </p:txBody>
      </p:sp>
      <p:pic>
        <p:nvPicPr>
          <p:cNvPr id="4107" name="Picture 11" descr="logo_UPEC_rv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4108" name="Line 12"/>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109" name="Line 13"/>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110" name="Line 14"/>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111" name="Text Box 15"/>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algn="l"/>
            <a:fld id="{69825E8B-1E12-417A-A7AF-550018AE9134}" type="slidenum">
              <a:rPr lang="fr-FR" sz="800"/>
              <a:pPr algn="l"/>
              <a:t>‹N°›</a:t>
            </a:fld>
            <a:endParaRPr lang="fr-FR" sz="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4" name="Group 18"/>
          <p:cNvGrpSpPr>
            <a:grpSpLocks/>
          </p:cNvGrpSpPr>
          <p:nvPr userDrawn="1"/>
        </p:nvGrpSpPr>
        <p:grpSpPr bwMode="auto">
          <a:xfrm>
            <a:off x="288925" y="260350"/>
            <a:ext cx="8564563" cy="5399088"/>
            <a:chOff x="182" y="164"/>
            <a:chExt cx="5395" cy="3401"/>
          </a:xfrm>
        </p:grpSpPr>
        <p:sp>
          <p:nvSpPr>
            <p:cNvPr id="15" name="Rectangle 16"/>
            <p:cNvSpPr>
              <a:spLocks noChangeArrowheads="1"/>
            </p:cNvSpPr>
            <p:nvPr userDrawn="1"/>
          </p:nvSpPr>
          <p:spPr bwMode="auto">
            <a:xfrm>
              <a:off x="182" y="164"/>
              <a:ext cx="5395" cy="3401"/>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16" name="Picture 17" descr="cadre_porte_violet_2c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82" y="3112"/>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40965" name="Rectangle 5"/>
          <p:cNvSpPr>
            <a:spLocks noGrp="1" noChangeArrowheads="1"/>
          </p:cNvSpPr>
          <p:nvPr>
            <p:ph type="ctrTitle"/>
          </p:nvPr>
        </p:nvSpPr>
        <p:spPr>
          <a:xfrm>
            <a:off x="1403350" y="1628775"/>
            <a:ext cx="6337300" cy="2198688"/>
          </a:xfrm>
        </p:spPr>
        <p:txBody>
          <a:bodyPr anchor="ctr"/>
          <a:lstStyle>
            <a:lvl1pPr algn="ctr">
              <a:defRPr sz="3500">
                <a:solidFill>
                  <a:schemeClr val="accent4"/>
                </a:solidFill>
              </a:defRPr>
            </a:lvl1pPr>
          </a:lstStyle>
          <a:p>
            <a:pPr lvl="0"/>
            <a:r>
              <a:rPr lang="fr-FR" noProof="0" smtClean="0"/>
              <a:t>Cliquez pour modifier le style du titre</a:t>
            </a:r>
          </a:p>
        </p:txBody>
      </p:sp>
      <p:sp>
        <p:nvSpPr>
          <p:cNvPr id="40966" name="Rectangle 6"/>
          <p:cNvSpPr>
            <a:spLocks noGrp="1" noChangeArrowheads="1"/>
          </p:cNvSpPr>
          <p:nvPr>
            <p:ph type="subTitle" idx="1"/>
          </p:nvPr>
        </p:nvSpPr>
        <p:spPr>
          <a:xfrm>
            <a:off x="1403350" y="4005263"/>
            <a:ext cx="6337300" cy="936625"/>
          </a:xfrm>
        </p:spPr>
        <p:txBody>
          <a:bodyPr/>
          <a:lstStyle>
            <a:lvl1pPr algn="ctr">
              <a:defRPr b="0"/>
            </a:lvl1pPr>
          </a:lstStyle>
          <a:p>
            <a:pPr lvl="0"/>
            <a:r>
              <a:rPr lang="fr-FR" noProof="0" smtClean="0"/>
              <a:t>Cliquez pour modifier le style des sous-titres du masque</a:t>
            </a:r>
          </a:p>
        </p:txBody>
      </p:sp>
      <p:sp>
        <p:nvSpPr>
          <p:cNvPr id="40967" name="Rectangle 7"/>
          <p:cNvSpPr>
            <a:spLocks noGrp="1" noChangeArrowheads="1"/>
          </p:cNvSpPr>
          <p:nvPr>
            <p:ph type="dt" sz="half" idx="2"/>
          </p:nvPr>
        </p:nvSpPr>
        <p:spPr/>
        <p:txBody>
          <a:bodyPr/>
          <a:lstStyle>
            <a:lvl1pPr>
              <a:defRPr/>
            </a:lvl1pPr>
          </a:lstStyle>
          <a:p>
            <a:r>
              <a:rPr lang="fr-FR" smtClean="0"/>
              <a:t>18/07/2017</a:t>
            </a:r>
            <a:endParaRPr lang="fr-FR"/>
          </a:p>
        </p:txBody>
      </p:sp>
      <p:sp>
        <p:nvSpPr>
          <p:cNvPr id="40968" name="Rectangle 8"/>
          <p:cNvSpPr>
            <a:spLocks noGrp="1" noChangeArrowheads="1"/>
          </p:cNvSpPr>
          <p:nvPr>
            <p:ph type="ftr" sz="quarter" idx="3"/>
          </p:nvPr>
        </p:nvSpPr>
        <p:spPr/>
        <p:txBody>
          <a:bodyPr/>
          <a:lstStyle>
            <a:lvl1pPr>
              <a:defRPr/>
            </a:lvl1pPr>
          </a:lstStyle>
          <a:p>
            <a:r>
              <a:rPr lang="fr-FR" smtClean="0"/>
              <a:t>idées et politiques sociales européennes</a:t>
            </a:r>
            <a:endParaRPr lang="fr-FR"/>
          </a:p>
        </p:txBody>
      </p:sp>
      <p:pic>
        <p:nvPicPr>
          <p:cNvPr id="40969" name="Picture 9" descr="logo_UPEC_rv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40970"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0971" name="Line 11"/>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0972" name="Line 12"/>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0973" name="Text Box 13"/>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algn="l"/>
            <a:fld id="{CA5324B8-0F0A-49FD-ADED-6DFD06B18622}" type="slidenum">
              <a:rPr lang="fr-FR" sz="800"/>
              <a:pPr algn="l"/>
              <a:t>‹N°›</a:t>
            </a:fld>
            <a:endParaRPr lang="fr-FR" sz="80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r>
              <a:rPr lang="fr-FR" smtClean="0"/>
              <a:t>18/07/2017</a:t>
            </a:r>
            <a:endParaRPr lang="fr-FR"/>
          </a:p>
        </p:txBody>
      </p:sp>
      <p:sp>
        <p:nvSpPr>
          <p:cNvPr id="5" name="Espace réservé du pied de page 4"/>
          <p:cNvSpPr>
            <a:spLocks noGrp="1"/>
          </p:cNvSpPr>
          <p:nvPr>
            <p:ph type="ftr" sz="quarter" idx="11"/>
          </p:nvPr>
        </p:nvSpPr>
        <p:spPr/>
        <p:txBody>
          <a:bodyPr/>
          <a:lstStyle>
            <a:lvl1pPr>
              <a:defRPr/>
            </a:lvl1pPr>
          </a:lstStyle>
          <a:p>
            <a:r>
              <a:rPr lang="fr-FR" smtClean="0"/>
              <a:t>idées et politiques sociales européennes</a:t>
            </a:r>
            <a:endParaRPr lang="fr-FR"/>
          </a:p>
        </p:txBody>
      </p:sp>
    </p:spTree>
    <p:extLst>
      <p:ext uri="{BB962C8B-B14F-4D97-AF65-F5344CB8AC3E}">
        <p14:creationId xmlns:p14="http://schemas.microsoft.com/office/powerpoint/2010/main" val="1213917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r>
              <a:rPr lang="fr-FR" smtClean="0"/>
              <a:t>18/07/2017</a:t>
            </a:r>
            <a:endParaRPr lang="fr-FR"/>
          </a:p>
        </p:txBody>
      </p:sp>
      <p:sp>
        <p:nvSpPr>
          <p:cNvPr id="4" name="Espace réservé du pied de page 3"/>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39667506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0" name="Group 18"/>
          <p:cNvGrpSpPr>
            <a:grpSpLocks/>
          </p:cNvGrpSpPr>
          <p:nvPr userDrawn="1"/>
        </p:nvGrpSpPr>
        <p:grpSpPr bwMode="auto">
          <a:xfrm>
            <a:off x="288925" y="260350"/>
            <a:ext cx="8564563" cy="5399088"/>
            <a:chOff x="182" y="164"/>
            <a:chExt cx="5395" cy="3401"/>
          </a:xfrm>
        </p:grpSpPr>
        <p:sp>
          <p:nvSpPr>
            <p:cNvPr id="11" name="Rectangle 19"/>
            <p:cNvSpPr>
              <a:spLocks noChangeArrowheads="1"/>
            </p:cNvSpPr>
            <p:nvPr userDrawn="1"/>
          </p:nvSpPr>
          <p:spPr bwMode="auto">
            <a:xfrm>
              <a:off x="182" y="164"/>
              <a:ext cx="5395" cy="3401"/>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12" name="Picture 20" descr="cadre_porte_rouge_2c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82" y="3112"/>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56325" name="Rectangle 5"/>
          <p:cNvSpPr>
            <a:spLocks noGrp="1" noChangeArrowheads="1"/>
          </p:cNvSpPr>
          <p:nvPr>
            <p:ph type="ctrTitle"/>
          </p:nvPr>
        </p:nvSpPr>
        <p:spPr>
          <a:xfrm>
            <a:off x="1403350" y="786476"/>
            <a:ext cx="6337300" cy="2774950"/>
          </a:xfrm>
        </p:spPr>
        <p:txBody>
          <a:bodyPr wrap="square" anchor="b" anchorCtr="0"/>
          <a:lstStyle>
            <a:lvl1pPr>
              <a:defRPr sz="5400">
                <a:solidFill>
                  <a:schemeClr val="tx1"/>
                </a:solidFill>
              </a:defRPr>
            </a:lvl1pPr>
          </a:lstStyle>
          <a:p>
            <a:pPr lvl="0"/>
            <a:r>
              <a:rPr lang="fr-FR" noProof="0" dirty="0" smtClean="0"/>
              <a:t>Cliquez pour modifier le style du titre</a:t>
            </a:r>
          </a:p>
        </p:txBody>
      </p:sp>
      <p:sp>
        <p:nvSpPr>
          <p:cNvPr id="56326" name="Rectangle 6"/>
          <p:cNvSpPr>
            <a:spLocks noGrp="1" noChangeArrowheads="1"/>
          </p:cNvSpPr>
          <p:nvPr>
            <p:ph type="subTitle" idx="1"/>
          </p:nvPr>
        </p:nvSpPr>
        <p:spPr>
          <a:xfrm>
            <a:off x="1403350" y="3861048"/>
            <a:ext cx="6337300" cy="1106488"/>
          </a:xfrm>
        </p:spPr>
        <p:txBody>
          <a:bodyPr/>
          <a:lstStyle>
            <a:lvl1pPr>
              <a:defRPr sz="3200" b="0"/>
            </a:lvl1pPr>
          </a:lstStyle>
          <a:p>
            <a:pPr lvl="0"/>
            <a:r>
              <a:rPr lang="fr-FR" noProof="0" dirty="0" smtClean="0"/>
              <a:t>Cliquez pour modifier le style des sous-titres du masque</a:t>
            </a:r>
          </a:p>
        </p:txBody>
      </p:sp>
      <p:sp>
        <p:nvSpPr>
          <p:cNvPr id="56327" name="Rectangle 7"/>
          <p:cNvSpPr>
            <a:spLocks noGrp="1" noChangeArrowheads="1"/>
          </p:cNvSpPr>
          <p:nvPr>
            <p:ph type="dt" sz="half" idx="2"/>
          </p:nvPr>
        </p:nvSpPr>
        <p:spPr/>
        <p:txBody>
          <a:bodyPr/>
          <a:lstStyle>
            <a:lvl1pPr>
              <a:defRPr/>
            </a:lvl1pPr>
          </a:lstStyle>
          <a:p>
            <a:r>
              <a:rPr lang="fr-FR" smtClean="0"/>
              <a:t>18/07/2017</a:t>
            </a:r>
            <a:endParaRPr lang="fr-FR"/>
          </a:p>
        </p:txBody>
      </p:sp>
      <p:pic>
        <p:nvPicPr>
          <p:cNvPr id="56329" name="Picture 9" descr="logo_UPEC_rv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56330"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re avec visuel">
    <p:spTree>
      <p:nvGrpSpPr>
        <p:cNvPr id="1" name=""/>
        <p:cNvGrpSpPr/>
        <p:nvPr/>
      </p:nvGrpSpPr>
      <p:grpSpPr>
        <a:xfrm>
          <a:off x="0" y="0"/>
          <a:ext cx="0" cy="0"/>
          <a:chOff x="0" y="0"/>
          <a:chExt cx="0" cy="0"/>
        </a:xfrm>
      </p:grpSpPr>
      <p:pic>
        <p:nvPicPr>
          <p:cNvPr id="12" name="Picture 20" descr="cadre_porte_rouge_2c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8925" y="4940300"/>
            <a:ext cx="8564563" cy="719138"/>
          </a:xfrm>
          <a:prstGeom prst="rect">
            <a:avLst/>
          </a:prstGeom>
          <a:noFill/>
          <a:extLst>
            <a:ext uri="{909E8E84-426E-40DD-AFC4-6F175D3DCCD1}">
              <a14:hiddenFill xmlns:a14="http://schemas.microsoft.com/office/drawing/2010/main">
                <a:solidFill>
                  <a:srgbClr val="FFFFFF"/>
                </a:solidFill>
              </a14:hiddenFill>
            </a:ext>
          </a:extLst>
        </p:spPr>
      </p:pic>
      <p:sp>
        <p:nvSpPr>
          <p:cNvPr id="56325" name="Rectangle 5"/>
          <p:cNvSpPr>
            <a:spLocks noGrp="1" noChangeArrowheads="1"/>
          </p:cNvSpPr>
          <p:nvPr userDrawn="1">
            <p:ph type="ctrTitle"/>
          </p:nvPr>
        </p:nvSpPr>
        <p:spPr>
          <a:xfrm>
            <a:off x="1403350" y="786476"/>
            <a:ext cx="6337300" cy="2774950"/>
          </a:xfrm>
        </p:spPr>
        <p:txBody>
          <a:bodyPr wrap="square" anchor="b" anchorCtr="0"/>
          <a:lstStyle>
            <a:lvl1pPr>
              <a:defRPr sz="5400">
                <a:solidFill>
                  <a:schemeClr val="tx1"/>
                </a:solidFill>
              </a:defRPr>
            </a:lvl1pPr>
          </a:lstStyle>
          <a:p>
            <a:pPr lvl="0"/>
            <a:r>
              <a:rPr lang="fr-FR" noProof="0" dirty="0" smtClean="0"/>
              <a:t>Cliquez pour modifier le style du titre</a:t>
            </a:r>
          </a:p>
        </p:txBody>
      </p:sp>
      <p:sp>
        <p:nvSpPr>
          <p:cNvPr id="56326" name="Rectangle 6"/>
          <p:cNvSpPr>
            <a:spLocks noGrp="1" noChangeArrowheads="1"/>
          </p:cNvSpPr>
          <p:nvPr userDrawn="1">
            <p:ph type="subTitle" idx="1"/>
          </p:nvPr>
        </p:nvSpPr>
        <p:spPr>
          <a:xfrm>
            <a:off x="1403350" y="3861048"/>
            <a:ext cx="6337300" cy="1106488"/>
          </a:xfrm>
        </p:spPr>
        <p:txBody>
          <a:bodyPr/>
          <a:lstStyle>
            <a:lvl1pPr>
              <a:defRPr sz="3200" b="0"/>
            </a:lvl1pPr>
          </a:lstStyle>
          <a:p>
            <a:pPr lvl="0"/>
            <a:r>
              <a:rPr lang="fr-FR" noProof="0" dirty="0" smtClean="0"/>
              <a:t>Cliquez pour modifier le style des sous-titres du masque</a:t>
            </a:r>
          </a:p>
        </p:txBody>
      </p:sp>
      <p:sp>
        <p:nvSpPr>
          <p:cNvPr id="56327" name="Rectangle 7"/>
          <p:cNvSpPr>
            <a:spLocks noGrp="1" noChangeArrowheads="1"/>
          </p:cNvSpPr>
          <p:nvPr userDrawn="1">
            <p:ph type="dt" sz="half" idx="2"/>
          </p:nvPr>
        </p:nvSpPr>
        <p:spPr/>
        <p:txBody>
          <a:bodyPr/>
          <a:lstStyle>
            <a:lvl1pPr>
              <a:defRPr/>
            </a:lvl1pPr>
          </a:lstStyle>
          <a:p>
            <a:r>
              <a:rPr lang="fr-FR" smtClean="0"/>
              <a:t>18/07/2017</a:t>
            </a:r>
            <a:endParaRPr lang="fr-FR"/>
          </a:p>
        </p:txBody>
      </p:sp>
      <p:pic>
        <p:nvPicPr>
          <p:cNvPr id="56329" name="Picture 9" descr="logo_UPEC_rvb"/>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56330" name="Line 10"/>
          <p:cNvSpPr>
            <a:spLocks noChangeShapeType="1"/>
          </p:cNvSpPr>
          <p:nvPr userDrawn="1"/>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Tree>
    <p:extLst>
      <p:ext uri="{BB962C8B-B14F-4D97-AF65-F5344CB8AC3E}">
        <p14:creationId xmlns:p14="http://schemas.microsoft.com/office/powerpoint/2010/main" val="8903282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r>
              <a:rPr lang="fr-FR" smtClean="0"/>
              <a:t>18/07/2017</a:t>
            </a:r>
            <a:endParaRPr lang="fr-FR"/>
          </a:p>
        </p:txBody>
      </p:sp>
    </p:spTree>
    <p:extLst>
      <p:ext uri="{BB962C8B-B14F-4D97-AF65-F5344CB8AC3E}">
        <p14:creationId xmlns:p14="http://schemas.microsoft.com/office/powerpoint/2010/main" val="1323148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r>
              <a:rPr lang="fr-FR" smtClean="0"/>
              <a:t>18/07/2017</a:t>
            </a:r>
            <a:endParaRPr lang="fr-FR"/>
          </a:p>
        </p:txBody>
      </p:sp>
      <p:sp>
        <p:nvSpPr>
          <p:cNvPr id="5" name="Espace réservé du pied de page 4"/>
          <p:cNvSpPr>
            <a:spLocks noGrp="1"/>
          </p:cNvSpPr>
          <p:nvPr>
            <p:ph type="ftr" sz="quarter" idx="11"/>
          </p:nvPr>
        </p:nvSpPr>
        <p:spPr/>
        <p:txBody>
          <a:bodyPr/>
          <a:lstStyle>
            <a:lvl1pPr>
              <a:defRPr/>
            </a:lvl1pPr>
          </a:lstStyle>
          <a:p>
            <a:r>
              <a:rPr lang="fr-FR" smtClean="0"/>
              <a:t>idées et politiques sociales européennes</a:t>
            </a:r>
            <a:endParaRPr lang="fr-FR"/>
          </a:p>
        </p:txBody>
      </p:sp>
    </p:spTree>
    <p:extLst>
      <p:ext uri="{BB962C8B-B14F-4D97-AF65-F5344CB8AC3E}">
        <p14:creationId xmlns:p14="http://schemas.microsoft.com/office/powerpoint/2010/main" val="528134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r>
              <a:rPr lang="fr-FR" smtClean="0"/>
              <a:t>18/07/2017</a:t>
            </a:r>
            <a:endParaRPr lang="fr-FR"/>
          </a:p>
        </p:txBody>
      </p:sp>
      <p:sp>
        <p:nvSpPr>
          <p:cNvPr id="4" name="Espace réservé du pied de page 3"/>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1853497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4" name="Group 22"/>
          <p:cNvGrpSpPr>
            <a:grpSpLocks/>
          </p:cNvGrpSpPr>
          <p:nvPr userDrawn="1"/>
        </p:nvGrpSpPr>
        <p:grpSpPr bwMode="auto">
          <a:xfrm>
            <a:off x="288925" y="260350"/>
            <a:ext cx="8564563" cy="5399088"/>
            <a:chOff x="182" y="164"/>
            <a:chExt cx="5395" cy="3401"/>
          </a:xfrm>
        </p:grpSpPr>
        <p:sp>
          <p:nvSpPr>
            <p:cNvPr id="15" name="Rectangle 19"/>
            <p:cNvSpPr>
              <a:spLocks noChangeArrowheads="1"/>
            </p:cNvSpPr>
            <p:nvPr userDrawn="1"/>
          </p:nvSpPr>
          <p:spPr bwMode="auto">
            <a:xfrm>
              <a:off x="182" y="164"/>
              <a:ext cx="5395" cy="3401"/>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16" name="Picture 21" descr="cadre_porte_turquoise_2cm-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82" y="3112"/>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8197" name="Rectangle 5"/>
          <p:cNvSpPr>
            <a:spLocks noGrp="1" noChangeArrowheads="1"/>
          </p:cNvSpPr>
          <p:nvPr>
            <p:ph type="ctrTitle"/>
          </p:nvPr>
        </p:nvSpPr>
        <p:spPr>
          <a:xfrm>
            <a:off x="1403350" y="1628775"/>
            <a:ext cx="6337300" cy="2198688"/>
          </a:xfrm>
        </p:spPr>
        <p:txBody>
          <a:bodyPr anchor="ctr"/>
          <a:lstStyle>
            <a:lvl1pPr algn="ctr">
              <a:defRPr sz="3500">
                <a:solidFill>
                  <a:schemeClr val="accent2"/>
                </a:solidFill>
              </a:defRPr>
            </a:lvl1pPr>
          </a:lstStyle>
          <a:p>
            <a:pPr lvl="0"/>
            <a:r>
              <a:rPr lang="fr-FR" noProof="0" smtClean="0"/>
              <a:t>Cliquez pour modifier le style du titre</a:t>
            </a:r>
          </a:p>
        </p:txBody>
      </p:sp>
      <p:sp>
        <p:nvSpPr>
          <p:cNvPr id="8198" name="Rectangle 6"/>
          <p:cNvSpPr>
            <a:spLocks noGrp="1" noChangeArrowheads="1"/>
          </p:cNvSpPr>
          <p:nvPr>
            <p:ph type="subTitle" idx="1"/>
          </p:nvPr>
        </p:nvSpPr>
        <p:spPr>
          <a:xfrm>
            <a:off x="1403350" y="4005263"/>
            <a:ext cx="6337300" cy="936625"/>
          </a:xfrm>
        </p:spPr>
        <p:txBody>
          <a:bodyPr/>
          <a:lstStyle>
            <a:lvl1pPr algn="ctr">
              <a:defRPr b="0"/>
            </a:lvl1pPr>
          </a:lstStyle>
          <a:p>
            <a:pPr lvl="0"/>
            <a:r>
              <a:rPr lang="fr-FR" noProof="0" smtClean="0"/>
              <a:t>Cliquez pour modifier le style des sous-titres du masque</a:t>
            </a:r>
          </a:p>
        </p:txBody>
      </p:sp>
      <p:sp>
        <p:nvSpPr>
          <p:cNvPr id="8199" name="Rectangle 7"/>
          <p:cNvSpPr>
            <a:spLocks noGrp="1" noChangeArrowheads="1"/>
          </p:cNvSpPr>
          <p:nvPr>
            <p:ph type="dt" sz="half" idx="2"/>
          </p:nvPr>
        </p:nvSpPr>
        <p:spPr/>
        <p:txBody>
          <a:bodyPr/>
          <a:lstStyle>
            <a:lvl1pPr>
              <a:defRPr/>
            </a:lvl1pPr>
          </a:lstStyle>
          <a:p>
            <a:r>
              <a:rPr lang="fr-FR" smtClean="0"/>
              <a:t>18/07/2017</a:t>
            </a:r>
            <a:endParaRPr lang="fr-FR"/>
          </a:p>
        </p:txBody>
      </p:sp>
      <p:sp>
        <p:nvSpPr>
          <p:cNvPr id="8200" name="Rectangle 8"/>
          <p:cNvSpPr>
            <a:spLocks noGrp="1" noChangeArrowheads="1"/>
          </p:cNvSpPr>
          <p:nvPr>
            <p:ph type="ftr" sz="quarter" idx="3"/>
          </p:nvPr>
        </p:nvSpPr>
        <p:spPr/>
        <p:txBody>
          <a:bodyPr/>
          <a:lstStyle>
            <a:lvl1pPr>
              <a:defRPr/>
            </a:lvl1pPr>
          </a:lstStyle>
          <a:p>
            <a:r>
              <a:rPr lang="fr-FR" smtClean="0"/>
              <a:t>idées et politiques sociales européennes</a:t>
            </a:r>
            <a:endParaRPr lang="fr-FR"/>
          </a:p>
        </p:txBody>
      </p:sp>
      <p:pic>
        <p:nvPicPr>
          <p:cNvPr id="8201" name="Picture 9" descr="logo_UPEC_rv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8202"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8203" name="Line 11"/>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8204" name="Line 12"/>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8205" name="Text Box 13"/>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algn="l"/>
            <a:fld id="{0C9CD840-18C8-4729-B27E-646D4D5A14A7}" type="slidenum">
              <a:rPr lang="fr-FR" sz="800"/>
              <a:pPr algn="l"/>
              <a:t>‹N°›</a:t>
            </a:fld>
            <a:endParaRPr lang="fr-FR" sz="80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r>
              <a:rPr lang="fr-FR" smtClean="0"/>
              <a:t>18/07/2017</a:t>
            </a:r>
            <a:endParaRPr lang="fr-FR"/>
          </a:p>
        </p:txBody>
      </p:sp>
      <p:sp>
        <p:nvSpPr>
          <p:cNvPr id="5" name="Espace réservé du pied de page 4"/>
          <p:cNvSpPr>
            <a:spLocks noGrp="1"/>
          </p:cNvSpPr>
          <p:nvPr>
            <p:ph type="ftr" sz="quarter" idx="11"/>
          </p:nvPr>
        </p:nvSpPr>
        <p:spPr/>
        <p:txBody>
          <a:bodyPr/>
          <a:lstStyle>
            <a:lvl1pPr>
              <a:defRPr/>
            </a:lvl1pPr>
          </a:lstStyle>
          <a:p>
            <a:r>
              <a:rPr lang="fr-FR" smtClean="0"/>
              <a:t>idées et politiques sociales européennes</a:t>
            </a:r>
            <a:endParaRPr lang="fr-FR"/>
          </a:p>
        </p:txBody>
      </p:sp>
    </p:spTree>
    <p:extLst>
      <p:ext uri="{BB962C8B-B14F-4D97-AF65-F5344CB8AC3E}">
        <p14:creationId xmlns:p14="http://schemas.microsoft.com/office/powerpoint/2010/main" val="1802792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r>
              <a:rPr lang="fr-FR" smtClean="0"/>
              <a:t>18/07/2017</a:t>
            </a:r>
            <a:endParaRPr lang="fr-FR"/>
          </a:p>
        </p:txBody>
      </p:sp>
      <p:sp>
        <p:nvSpPr>
          <p:cNvPr id="4" name="Espace réservé du pied de page 3"/>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336448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5" name="Groupe 14"/>
          <p:cNvGrpSpPr/>
          <p:nvPr userDrawn="1"/>
        </p:nvGrpSpPr>
        <p:grpSpPr>
          <a:xfrm>
            <a:off x="288925" y="260350"/>
            <a:ext cx="8564563" cy="5399088"/>
            <a:chOff x="288925" y="260350"/>
            <a:chExt cx="8564563" cy="5399088"/>
          </a:xfrm>
        </p:grpSpPr>
        <p:sp>
          <p:nvSpPr>
            <p:cNvPr id="16" name="Rectangle 16"/>
            <p:cNvSpPr>
              <a:spLocks noChangeArrowheads="1"/>
            </p:cNvSpPr>
            <p:nvPr userDrawn="1"/>
          </p:nvSpPr>
          <p:spPr bwMode="auto">
            <a:xfrm>
              <a:off x="288925" y="260350"/>
              <a:ext cx="8564563" cy="5399088"/>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17" name="Picture 17" descr="cadre_porte_jaune_2c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8925" y="4940300"/>
              <a:ext cx="8564563" cy="719138"/>
            </a:xfrm>
            <a:prstGeom prst="rect">
              <a:avLst/>
            </a:prstGeom>
            <a:noFill/>
            <a:extLst>
              <a:ext uri="{909E8E84-426E-40DD-AFC4-6F175D3DCCD1}">
                <a14:hiddenFill xmlns:a14="http://schemas.microsoft.com/office/drawing/2010/main">
                  <a:solidFill>
                    <a:srgbClr val="FFFFFF"/>
                  </a:solidFill>
                </a14:hiddenFill>
              </a:ext>
            </a:extLst>
          </p:spPr>
        </p:pic>
      </p:grpSp>
      <p:sp>
        <p:nvSpPr>
          <p:cNvPr id="25605" name="Rectangle 5"/>
          <p:cNvSpPr>
            <a:spLocks noGrp="1" noChangeArrowheads="1"/>
          </p:cNvSpPr>
          <p:nvPr>
            <p:ph type="ctrTitle"/>
          </p:nvPr>
        </p:nvSpPr>
        <p:spPr>
          <a:xfrm>
            <a:off x="1403350" y="1628775"/>
            <a:ext cx="6337300" cy="2198688"/>
          </a:xfrm>
        </p:spPr>
        <p:txBody>
          <a:bodyPr anchor="ctr"/>
          <a:lstStyle>
            <a:lvl1pPr algn="ctr">
              <a:defRPr sz="3500">
                <a:solidFill>
                  <a:schemeClr val="accent3"/>
                </a:solidFill>
              </a:defRPr>
            </a:lvl1pPr>
          </a:lstStyle>
          <a:p>
            <a:pPr lvl="0"/>
            <a:r>
              <a:rPr lang="fr-FR" noProof="0" dirty="0" smtClean="0"/>
              <a:t>Cliquez pour modifier le style du titre</a:t>
            </a:r>
          </a:p>
        </p:txBody>
      </p:sp>
      <p:sp>
        <p:nvSpPr>
          <p:cNvPr id="25606" name="Rectangle 6"/>
          <p:cNvSpPr>
            <a:spLocks noGrp="1" noChangeArrowheads="1"/>
          </p:cNvSpPr>
          <p:nvPr>
            <p:ph type="subTitle" idx="1"/>
          </p:nvPr>
        </p:nvSpPr>
        <p:spPr>
          <a:xfrm>
            <a:off x="1403350" y="4005263"/>
            <a:ext cx="6337300" cy="936625"/>
          </a:xfrm>
        </p:spPr>
        <p:txBody>
          <a:bodyPr/>
          <a:lstStyle>
            <a:lvl1pPr algn="ctr">
              <a:defRPr b="0"/>
            </a:lvl1pPr>
          </a:lstStyle>
          <a:p>
            <a:pPr lvl="0"/>
            <a:r>
              <a:rPr lang="fr-FR" noProof="0" smtClean="0"/>
              <a:t>Cliquez pour modifier le style des sous-titres du masque</a:t>
            </a:r>
          </a:p>
        </p:txBody>
      </p:sp>
      <p:sp>
        <p:nvSpPr>
          <p:cNvPr id="25607" name="Rectangle 7"/>
          <p:cNvSpPr>
            <a:spLocks noGrp="1" noChangeArrowheads="1"/>
          </p:cNvSpPr>
          <p:nvPr>
            <p:ph type="dt" sz="half" idx="2"/>
          </p:nvPr>
        </p:nvSpPr>
        <p:spPr/>
        <p:txBody>
          <a:bodyPr/>
          <a:lstStyle>
            <a:lvl1pPr>
              <a:defRPr/>
            </a:lvl1pPr>
          </a:lstStyle>
          <a:p>
            <a:r>
              <a:rPr lang="fr-FR" smtClean="0"/>
              <a:t>18/07/2017</a:t>
            </a:r>
            <a:endParaRPr lang="fr-FR"/>
          </a:p>
        </p:txBody>
      </p:sp>
      <p:sp>
        <p:nvSpPr>
          <p:cNvPr id="25608" name="Rectangle 8"/>
          <p:cNvSpPr>
            <a:spLocks noGrp="1" noChangeArrowheads="1"/>
          </p:cNvSpPr>
          <p:nvPr>
            <p:ph type="ftr" sz="quarter" idx="3"/>
          </p:nvPr>
        </p:nvSpPr>
        <p:spPr/>
        <p:txBody>
          <a:bodyPr/>
          <a:lstStyle>
            <a:lvl1pPr>
              <a:defRPr/>
            </a:lvl1pPr>
          </a:lstStyle>
          <a:p>
            <a:r>
              <a:rPr lang="fr-FR" smtClean="0"/>
              <a:t>idées et politiques sociales européennes</a:t>
            </a:r>
            <a:endParaRPr lang="fr-FR"/>
          </a:p>
        </p:txBody>
      </p:sp>
      <p:pic>
        <p:nvPicPr>
          <p:cNvPr id="25609" name="Picture 9" descr="logo_UPEC_rv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25610"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5611" name="Line 11"/>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5612" name="Line 12"/>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5613" name="Text Box 13"/>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algn="l"/>
            <a:fld id="{A75B1404-2D78-420C-B877-941EAB124793}" type="slidenum">
              <a:rPr lang="fr-FR" sz="800"/>
              <a:pPr algn="l"/>
              <a:t>‹N°›</a:t>
            </a:fld>
            <a:endParaRPr lang="fr-FR" sz="8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r>
              <a:rPr lang="fr-FR" smtClean="0"/>
              <a:t>18/07/2017</a:t>
            </a:r>
            <a:endParaRPr lang="fr-FR"/>
          </a:p>
        </p:txBody>
      </p:sp>
      <p:sp>
        <p:nvSpPr>
          <p:cNvPr id="5" name="Espace réservé du pied de page 4"/>
          <p:cNvSpPr>
            <a:spLocks noGrp="1"/>
          </p:cNvSpPr>
          <p:nvPr>
            <p:ph type="ftr" sz="quarter" idx="11"/>
          </p:nvPr>
        </p:nvSpPr>
        <p:spPr/>
        <p:txBody>
          <a:bodyPr/>
          <a:lstStyle>
            <a:lvl1pPr>
              <a:defRPr/>
            </a:lvl1pPr>
          </a:lstStyle>
          <a:p>
            <a:r>
              <a:rPr lang="fr-FR" smtClean="0"/>
              <a:t>idées et politiques sociales européennes</a:t>
            </a:r>
            <a:endParaRPr lang="fr-FR"/>
          </a:p>
        </p:txBody>
      </p:sp>
    </p:spTree>
    <p:extLst>
      <p:ext uri="{BB962C8B-B14F-4D97-AF65-F5344CB8AC3E}">
        <p14:creationId xmlns:p14="http://schemas.microsoft.com/office/powerpoint/2010/main" val="2612746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r>
              <a:rPr lang="fr-FR" smtClean="0"/>
              <a:t>18/07/2017</a:t>
            </a:r>
            <a:endParaRPr lang="fr-FR"/>
          </a:p>
        </p:txBody>
      </p:sp>
      <p:sp>
        <p:nvSpPr>
          <p:cNvPr id="4" name="Espace réservé du pied de page 3"/>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24773611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pSp>
        <p:nvGrpSpPr>
          <p:cNvPr id="17" name="Group 22"/>
          <p:cNvGrpSpPr>
            <a:grpSpLocks/>
          </p:cNvGrpSpPr>
          <p:nvPr userDrawn="1"/>
        </p:nvGrpSpPr>
        <p:grpSpPr bwMode="auto">
          <a:xfrm>
            <a:off x="288925" y="260350"/>
            <a:ext cx="8564563" cy="719138"/>
            <a:chOff x="182" y="164"/>
            <a:chExt cx="5395" cy="453"/>
          </a:xfrm>
        </p:grpSpPr>
        <p:sp>
          <p:nvSpPr>
            <p:cNvPr id="18" name="Rectangle 16"/>
            <p:cNvSpPr>
              <a:spLocks noChangeArrowheads="1"/>
            </p:cNvSpPr>
            <p:nvPr/>
          </p:nvSpPr>
          <p:spPr bwMode="auto">
            <a:xfrm>
              <a:off x="182" y="164"/>
              <a:ext cx="5395" cy="45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19" name="Picture 21" descr="cadre_porte_rose_2cm"/>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82" y="164"/>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1026" name="Rectangle 2"/>
          <p:cNvSpPr>
            <a:spLocks noGrp="1" noChangeArrowheads="1"/>
          </p:cNvSpPr>
          <p:nvPr>
            <p:ph type="title"/>
          </p:nvPr>
        </p:nvSpPr>
        <p:spPr bwMode="auto">
          <a:xfrm>
            <a:off x="406400" y="340724"/>
            <a:ext cx="6397625"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b" anchorCtr="0" compatLnSpc="1">
            <a:prstTxWarp prst="textNoShape">
              <a:avLst/>
            </a:prstTxWarp>
          </a:bodyPr>
          <a:lstStyle/>
          <a:p>
            <a:pPr lvl="0"/>
            <a:r>
              <a:rPr lang="fr-FR" dirty="0" smtClean="0"/>
              <a:t>Cliquez pour modifier le style du titre</a:t>
            </a:r>
          </a:p>
        </p:txBody>
      </p:sp>
      <p:sp>
        <p:nvSpPr>
          <p:cNvPr id="1027" name="Rectangle 3"/>
          <p:cNvSpPr>
            <a:spLocks noGrp="1" noChangeArrowheads="1"/>
          </p:cNvSpPr>
          <p:nvPr>
            <p:ph type="body" idx="1"/>
          </p:nvPr>
        </p:nvSpPr>
        <p:spPr bwMode="auto">
          <a:xfrm>
            <a:off x="1908175" y="1341438"/>
            <a:ext cx="6840538" cy="4607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sp>
        <p:nvSpPr>
          <p:cNvPr id="1032" name="Rectangle 8"/>
          <p:cNvSpPr>
            <a:spLocks noGrp="1" noChangeArrowheads="1"/>
          </p:cNvSpPr>
          <p:nvPr>
            <p:ph type="dt" sz="half" idx="2"/>
          </p:nvPr>
        </p:nvSpPr>
        <p:spPr bwMode="auto">
          <a:xfrm>
            <a:off x="6175375" y="6291263"/>
            <a:ext cx="180022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 tIns="0" rIns="36000" bIns="0" numCol="1" anchor="ctr" anchorCtr="0" compatLnSpc="1">
            <a:prstTxWarp prst="textNoShape">
              <a:avLst/>
            </a:prstTxWarp>
          </a:bodyPr>
          <a:lstStyle>
            <a:lvl1pPr algn="l">
              <a:defRPr sz="800">
                <a:cs typeface="Times New Roman" pitchFamily="18" charset="0"/>
              </a:defRPr>
            </a:lvl1pPr>
          </a:lstStyle>
          <a:p>
            <a:r>
              <a:rPr lang="fr-FR" smtClean="0"/>
              <a:t>18/07/2017</a:t>
            </a:r>
            <a:endParaRPr lang="fr-FR"/>
          </a:p>
        </p:txBody>
      </p:sp>
      <p:sp>
        <p:nvSpPr>
          <p:cNvPr id="1033" name="Rectangle 9"/>
          <p:cNvSpPr>
            <a:spLocks noGrp="1" noChangeArrowheads="1"/>
          </p:cNvSpPr>
          <p:nvPr>
            <p:ph type="ftr" sz="quarter" idx="3"/>
          </p:nvPr>
        </p:nvSpPr>
        <p:spPr bwMode="auto">
          <a:xfrm>
            <a:off x="3589338" y="6172200"/>
            <a:ext cx="233997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ctr" anchorCtr="0" compatLnSpc="1">
            <a:prstTxWarp prst="textNoShape">
              <a:avLst/>
            </a:prstTxWarp>
          </a:bodyPr>
          <a:lstStyle>
            <a:lvl1pPr algn="l">
              <a:defRPr sz="800">
                <a:cs typeface="Times New Roman" pitchFamily="18" charset="0"/>
              </a:defRPr>
            </a:lvl1pPr>
          </a:lstStyle>
          <a:p>
            <a:r>
              <a:rPr lang="fr-FR" smtClean="0"/>
              <a:t>idées et politiques sociales européennes</a:t>
            </a:r>
            <a:endParaRPr lang="fr-FR"/>
          </a:p>
        </p:txBody>
      </p:sp>
      <p:pic>
        <p:nvPicPr>
          <p:cNvPr id="1035" name="Picture 11" descr="logo_UPEC_rvb"/>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1036" name="Line 12"/>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037" name="Line 13"/>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038" name="Line 14"/>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043" name="Text Box 19"/>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algn="l"/>
            <a:fld id="{2C455A46-1389-4B5B-ADB9-FD1CF18D1E36}" type="slidenum">
              <a:rPr lang="fr-FR" sz="800"/>
              <a:pPr algn="l"/>
              <a:t>‹N°›</a:t>
            </a:fld>
            <a:endParaRPr lang="fr-FR" sz="800"/>
          </a:p>
        </p:txBody>
      </p:sp>
    </p:spTree>
  </p:cSld>
  <p:clrMap bg1="lt1" tx1="dk1" bg2="lt2" tx2="dk2" accent1="accent1" accent2="accent2" accent3="accent3" accent4="accent4" accent5="accent5" accent6="accent6" hlink="hlink" folHlink="folHlink"/>
  <p:sldLayoutIdLst>
    <p:sldLayoutId id="2147483649" r:id="rId1"/>
    <p:sldLayoutId id="2147483658" r:id="rId2"/>
    <p:sldLayoutId id="2147483699" r:id="rId3"/>
  </p:sldLayoutIdLst>
  <p:hf sldNum="0" hdr="0"/>
  <p:txStyles>
    <p:titleStyle>
      <a:lvl1pPr algn="l" rtl="0" eaLnBrk="1" fontAlgn="base" hangingPunct="1">
        <a:spcBef>
          <a:spcPct val="0"/>
        </a:spcBef>
        <a:spcAft>
          <a:spcPct val="0"/>
        </a:spcAft>
        <a:defRPr sz="1600" b="1">
          <a:solidFill>
            <a:schemeClr val="tx1"/>
          </a:solidFill>
          <a:latin typeface="+mj-lt"/>
          <a:ea typeface="+mj-ea"/>
          <a:cs typeface="+mj-cs"/>
        </a:defRPr>
      </a:lvl1pPr>
      <a:lvl2pPr algn="l" rtl="0" eaLnBrk="1" fontAlgn="base" hangingPunct="1">
        <a:spcBef>
          <a:spcPct val="0"/>
        </a:spcBef>
        <a:spcAft>
          <a:spcPct val="0"/>
        </a:spcAft>
        <a:defRPr sz="1400" b="1">
          <a:solidFill>
            <a:schemeClr val="tx1"/>
          </a:solidFill>
          <a:latin typeface="Lucida Sans" pitchFamily="34" charset="0"/>
          <a:cs typeface="Arial" charset="0"/>
        </a:defRPr>
      </a:lvl2pPr>
      <a:lvl3pPr algn="l" rtl="0" eaLnBrk="1" fontAlgn="base" hangingPunct="1">
        <a:spcBef>
          <a:spcPct val="0"/>
        </a:spcBef>
        <a:spcAft>
          <a:spcPct val="0"/>
        </a:spcAft>
        <a:defRPr sz="1400" b="1">
          <a:solidFill>
            <a:schemeClr val="tx1"/>
          </a:solidFill>
          <a:latin typeface="Lucida Sans" pitchFamily="34" charset="0"/>
          <a:cs typeface="Arial" charset="0"/>
        </a:defRPr>
      </a:lvl3pPr>
      <a:lvl4pPr algn="l" rtl="0" eaLnBrk="1" fontAlgn="base" hangingPunct="1">
        <a:spcBef>
          <a:spcPct val="0"/>
        </a:spcBef>
        <a:spcAft>
          <a:spcPct val="0"/>
        </a:spcAft>
        <a:defRPr sz="1400" b="1">
          <a:solidFill>
            <a:schemeClr val="tx1"/>
          </a:solidFill>
          <a:latin typeface="Lucida Sans" pitchFamily="34" charset="0"/>
          <a:cs typeface="Arial" charset="0"/>
        </a:defRPr>
      </a:lvl4pPr>
      <a:lvl5pPr algn="l" rtl="0" eaLnBrk="1" fontAlgn="base" hangingPunct="1">
        <a:spcBef>
          <a:spcPct val="0"/>
        </a:spcBef>
        <a:spcAft>
          <a:spcPct val="0"/>
        </a:spcAft>
        <a:defRPr sz="1400" b="1">
          <a:solidFill>
            <a:schemeClr val="tx1"/>
          </a:solidFill>
          <a:latin typeface="Lucida Sans" pitchFamily="34" charset="0"/>
          <a:cs typeface="Arial" charset="0"/>
        </a:defRPr>
      </a:lvl5pPr>
      <a:lvl6pPr marL="457200" algn="l" rtl="0" eaLnBrk="1" fontAlgn="base" hangingPunct="1">
        <a:spcBef>
          <a:spcPct val="0"/>
        </a:spcBef>
        <a:spcAft>
          <a:spcPct val="0"/>
        </a:spcAft>
        <a:defRPr sz="1400" b="1">
          <a:solidFill>
            <a:schemeClr val="tx1"/>
          </a:solidFill>
          <a:latin typeface="Lucida Sans" pitchFamily="34" charset="0"/>
          <a:cs typeface="Arial" charset="0"/>
        </a:defRPr>
      </a:lvl6pPr>
      <a:lvl7pPr marL="914400" algn="l" rtl="0" eaLnBrk="1" fontAlgn="base" hangingPunct="1">
        <a:spcBef>
          <a:spcPct val="0"/>
        </a:spcBef>
        <a:spcAft>
          <a:spcPct val="0"/>
        </a:spcAft>
        <a:defRPr sz="1400" b="1">
          <a:solidFill>
            <a:schemeClr val="tx1"/>
          </a:solidFill>
          <a:latin typeface="Lucida Sans" pitchFamily="34" charset="0"/>
          <a:cs typeface="Arial" charset="0"/>
        </a:defRPr>
      </a:lvl7pPr>
      <a:lvl8pPr marL="1371600" algn="l" rtl="0" eaLnBrk="1" fontAlgn="base" hangingPunct="1">
        <a:spcBef>
          <a:spcPct val="0"/>
        </a:spcBef>
        <a:spcAft>
          <a:spcPct val="0"/>
        </a:spcAft>
        <a:defRPr sz="1400" b="1">
          <a:solidFill>
            <a:schemeClr val="tx1"/>
          </a:solidFill>
          <a:latin typeface="Lucida Sans" pitchFamily="34" charset="0"/>
          <a:cs typeface="Arial" charset="0"/>
        </a:defRPr>
      </a:lvl8pPr>
      <a:lvl9pPr marL="1828800" algn="l" rtl="0" eaLnBrk="1" fontAlgn="base" hangingPunct="1">
        <a:spcBef>
          <a:spcPct val="0"/>
        </a:spcBef>
        <a:spcAft>
          <a:spcPct val="0"/>
        </a:spcAft>
        <a:defRPr sz="1400" b="1">
          <a:solidFill>
            <a:schemeClr val="tx1"/>
          </a:solidFill>
          <a:latin typeface="Lucida Sans" pitchFamily="34" charset="0"/>
          <a:cs typeface="Arial" charset="0"/>
        </a:defRPr>
      </a:lvl9pPr>
    </p:titleStyle>
    <p:bodyStyle>
      <a:lvl1pPr algn="l" rtl="0" eaLnBrk="1" fontAlgn="base" hangingPunct="1">
        <a:spcBef>
          <a:spcPts val="1800"/>
        </a:spcBef>
        <a:spcAft>
          <a:spcPct val="0"/>
        </a:spcAft>
        <a:defRPr sz="2000" b="1">
          <a:solidFill>
            <a:schemeClr val="tx1"/>
          </a:solidFill>
          <a:latin typeface="+mn-lt"/>
          <a:ea typeface="+mn-ea"/>
          <a:cs typeface="+mn-cs"/>
        </a:defRPr>
      </a:lvl1pPr>
      <a:lvl2pPr marL="1588" algn="l" rtl="0" eaLnBrk="1" fontAlgn="base" hangingPunct="1">
        <a:spcBef>
          <a:spcPts val="1500"/>
        </a:spcBef>
        <a:spcAft>
          <a:spcPts val="600"/>
        </a:spcAft>
        <a:defRPr sz="1600" b="1">
          <a:solidFill>
            <a:schemeClr val="accent1"/>
          </a:solidFill>
          <a:latin typeface="+mn-lt"/>
          <a:cs typeface="+mn-cs"/>
        </a:defRPr>
      </a:lvl2pPr>
      <a:lvl3pPr marL="3175" algn="l" rtl="0" eaLnBrk="1" fontAlgn="base" hangingPunct="1">
        <a:spcBef>
          <a:spcPct val="0"/>
        </a:spcBef>
        <a:spcAft>
          <a:spcPts val="600"/>
        </a:spcAft>
        <a:defRPr sz="1400">
          <a:solidFill>
            <a:schemeClr val="tx1"/>
          </a:solidFill>
          <a:latin typeface="+mn-lt"/>
          <a:cs typeface="+mn-cs"/>
        </a:defRPr>
      </a:lvl3pPr>
      <a:lvl4pPr marL="158750" indent="-153988" algn="l" rtl="0" eaLnBrk="1" fontAlgn="base" hangingPunct="1">
        <a:spcBef>
          <a:spcPct val="0"/>
        </a:spcBef>
        <a:spcAft>
          <a:spcPct val="0"/>
        </a:spcAft>
        <a:buClr>
          <a:schemeClr val="accent1"/>
        </a:buClr>
        <a:buFont typeface="Wingdings 3" pitchFamily="18" charset="2"/>
        <a:buChar char=""/>
        <a:defRPr sz="1400">
          <a:solidFill>
            <a:schemeClr val="tx1"/>
          </a:solidFill>
          <a:latin typeface="+mn-lt"/>
          <a:cs typeface="+mn-cs"/>
        </a:defRPr>
      </a:lvl4pPr>
      <a:lvl5pPr marL="304800" indent="-144463" algn="l" rtl="0" eaLnBrk="1" fontAlgn="base" hangingPunct="1">
        <a:spcBef>
          <a:spcPct val="0"/>
        </a:spcBef>
        <a:spcAft>
          <a:spcPct val="0"/>
        </a:spcAft>
        <a:buChar char="–"/>
        <a:defRPr sz="1200">
          <a:solidFill>
            <a:schemeClr val="tx1"/>
          </a:solidFill>
          <a:latin typeface="+mn-lt"/>
          <a:cs typeface="+mn-cs"/>
        </a:defRPr>
      </a:lvl5pPr>
      <a:lvl6pPr marL="762000" indent="-144463" algn="l" rtl="0" eaLnBrk="1" fontAlgn="base" hangingPunct="1">
        <a:spcBef>
          <a:spcPct val="0"/>
        </a:spcBef>
        <a:spcAft>
          <a:spcPct val="0"/>
        </a:spcAft>
        <a:buChar char="–"/>
        <a:defRPr sz="1000">
          <a:solidFill>
            <a:schemeClr val="tx1"/>
          </a:solidFill>
          <a:latin typeface="+mn-lt"/>
          <a:cs typeface="+mn-cs"/>
        </a:defRPr>
      </a:lvl6pPr>
      <a:lvl7pPr marL="1219200" indent="-144463" algn="l" rtl="0" eaLnBrk="1" fontAlgn="base" hangingPunct="1">
        <a:spcBef>
          <a:spcPct val="0"/>
        </a:spcBef>
        <a:spcAft>
          <a:spcPct val="0"/>
        </a:spcAft>
        <a:buChar char="–"/>
        <a:defRPr sz="1000">
          <a:solidFill>
            <a:schemeClr val="tx1"/>
          </a:solidFill>
          <a:latin typeface="+mn-lt"/>
          <a:cs typeface="+mn-cs"/>
        </a:defRPr>
      </a:lvl7pPr>
      <a:lvl8pPr marL="1676400" indent="-144463" algn="l" rtl="0" eaLnBrk="1" fontAlgn="base" hangingPunct="1">
        <a:spcBef>
          <a:spcPct val="0"/>
        </a:spcBef>
        <a:spcAft>
          <a:spcPct val="0"/>
        </a:spcAft>
        <a:buChar char="–"/>
        <a:defRPr sz="1000">
          <a:solidFill>
            <a:schemeClr val="tx1"/>
          </a:solidFill>
          <a:latin typeface="+mn-lt"/>
          <a:cs typeface="+mn-cs"/>
        </a:defRPr>
      </a:lvl8pPr>
      <a:lvl9pPr marL="2133600" indent="-144463" algn="l" rtl="0" eaLnBrk="1" fontAlgn="base" hangingPunct="1">
        <a:spcBef>
          <a:spcPct val="0"/>
        </a:spcBef>
        <a:spcAft>
          <a:spcPct val="0"/>
        </a:spcAft>
        <a:buChar char="–"/>
        <a:defRPr sz="1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pSp>
        <p:nvGrpSpPr>
          <p:cNvPr id="14" name="Group 27"/>
          <p:cNvGrpSpPr>
            <a:grpSpLocks/>
          </p:cNvGrpSpPr>
          <p:nvPr userDrawn="1"/>
        </p:nvGrpSpPr>
        <p:grpSpPr bwMode="auto">
          <a:xfrm>
            <a:off x="288925" y="260350"/>
            <a:ext cx="8564563" cy="719138"/>
            <a:chOff x="182" y="164"/>
            <a:chExt cx="5395" cy="453"/>
          </a:xfrm>
        </p:grpSpPr>
        <p:sp>
          <p:nvSpPr>
            <p:cNvPr id="15" name="Rectangle 23"/>
            <p:cNvSpPr>
              <a:spLocks noChangeArrowheads="1"/>
            </p:cNvSpPr>
            <p:nvPr userDrawn="1"/>
          </p:nvSpPr>
          <p:spPr bwMode="auto">
            <a:xfrm>
              <a:off x="182" y="164"/>
              <a:ext cx="5395" cy="45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16" name="Picture 26" descr="cadre_porte_turquoise_2cm-14"/>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82" y="164"/>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7173" name="Rectangle 5"/>
          <p:cNvSpPr>
            <a:spLocks noGrp="1" noChangeArrowheads="1"/>
          </p:cNvSpPr>
          <p:nvPr>
            <p:ph type="title"/>
          </p:nvPr>
        </p:nvSpPr>
        <p:spPr bwMode="auto">
          <a:xfrm>
            <a:off x="406400" y="340724"/>
            <a:ext cx="6397625"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b" anchorCtr="0" compatLnSpc="1">
            <a:prstTxWarp prst="textNoShape">
              <a:avLst/>
            </a:prstTxWarp>
          </a:bodyPr>
          <a:lstStyle/>
          <a:p>
            <a:pPr lvl="0"/>
            <a:r>
              <a:rPr lang="fr-FR" dirty="0" smtClean="0"/>
              <a:t>Cliquez pour modifier le style du titre</a:t>
            </a:r>
          </a:p>
        </p:txBody>
      </p:sp>
      <p:sp>
        <p:nvSpPr>
          <p:cNvPr id="7174" name="Rectangle 6"/>
          <p:cNvSpPr>
            <a:spLocks noGrp="1" noChangeArrowheads="1"/>
          </p:cNvSpPr>
          <p:nvPr>
            <p:ph type="body" idx="1"/>
          </p:nvPr>
        </p:nvSpPr>
        <p:spPr bwMode="auto">
          <a:xfrm>
            <a:off x="1908175" y="1341438"/>
            <a:ext cx="6840538" cy="4607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sp>
        <p:nvSpPr>
          <p:cNvPr id="7175" name="Rectangle 7"/>
          <p:cNvSpPr>
            <a:spLocks noGrp="1" noChangeArrowheads="1"/>
          </p:cNvSpPr>
          <p:nvPr>
            <p:ph type="dt" sz="half" idx="2"/>
          </p:nvPr>
        </p:nvSpPr>
        <p:spPr bwMode="auto">
          <a:xfrm>
            <a:off x="6175375" y="6291263"/>
            <a:ext cx="180022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 tIns="0" rIns="36000" bIns="0" numCol="1" anchor="ctr" anchorCtr="0" compatLnSpc="1">
            <a:prstTxWarp prst="textNoShape">
              <a:avLst/>
            </a:prstTxWarp>
          </a:bodyPr>
          <a:lstStyle>
            <a:lvl1pPr algn="l">
              <a:defRPr sz="800">
                <a:cs typeface="Times New Roman" pitchFamily="18" charset="0"/>
              </a:defRPr>
            </a:lvl1pPr>
          </a:lstStyle>
          <a:p>
            <a:r>
              <a:rPr lang="fr-FR" smtClean="0"/>
              <a:t>18/07/2017</a:t>
            </a:r>
            <a:endParaRPr lang="fr-FR"/>
          </a:p>
        </p:txBody>
      </p:sp>
      <p:sp>
        <p:nvSpPr>
          <p:cNvPr id="7176" name="Rectangle 8"/>
          <p:cNvSpPr>
            <a:spLocks noGrp="1" noChangeArrowheads="1"/>
          </p:cNvSpPr>
          <p:nvPr>
            <p:ph type="ftr" sz="quarter" idx="3"/>
          </p:nvPr>
        </p:nvSpPr>
        <p:spPr bwMode="auto">
          <a:xfrm>
            <a:off x="3589338" y="6172200"/>
            <a:ext cx="233997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ctr" anchorCtr="0" compatLnSpc="1">
            <a:prstTxWarp prst="textNoShape">
              <a:avLst/>
            </a:prstTxWarp>
          </a:bodyPr>
          <a:lstStyle>
            <a:lvl1pPr algn="l">
              <a:defRPr sz="800">
                <a:cs typeface="Times New Roman" pitchFamily="18" charset="0"/>
              </a:defRPr>
            </a:lvl1pPr>
          </a:lstStyle>
          <a:p>
            <a:r>
              <a:rPr lang="fr-FR" smtClean="0"/>
              <a:t>idées et politiques sociales européennes</a:t>
            </a:r>
            <a:endParaRPr lang="fr-FR"/>
          </a:p>
        </p:txBody>
      </p:sp>
      <p:pic>
        <p:nvPicPr>
          <p:cNvPr id="7177" name="Picture 9" descr="logo_UPEC_rvb"/>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7178"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7179" name="Line 11"/>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7180" name="Line 12"/>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7181" name="Text Box 13"/>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algn="l"/>
            <a:fld id="{97F84A98-5A7E-4B63-B373-15DE53EB6C27}" type="slidenum">
              <a:rPr lang="fr-FR" sz="800"/>
              <a:pPr algn="l"/>
              <a:t>‹N°›</a:t>
            </a:fld>
            <a:endParaRPr lang="fr-FR" sz="800"/>
          </a:p>
        </p:txBody>
      </p:sp>
    </p:spTree>
  </p:cSld>
  <p:clrMap bg1="lt1" tx1="dk1" bg2="lt2" tx2="dk2" accent1="accent1" accent2="accent2" accent3="accent3" accent4="accent4" accent5="accent5" accent6="accent6" hlink="hlink" folHlink="folHlink"/>
  <p:sldLayoutIdLst>
    <p:sldLayoutId id="2147483651" r:id="rId1"/>
    <p:sldLayoutId id="2147483668" r:id="rId2"/>
    <p:sldLayoutId id="2147483700" r:id="rId3"/>
  </p:sldLayoutIdLst>
  <p:hf sldNum="0" hdr="0"/>
  <p:txStyles>
    <p:titleStyle>
      <a:lvl1pPr algn="l" rtl="0" fontAlgn="base">
        <a:spcBef>
          <a:spcPct val="0"/>
        </a:spcBef>
        <a:spcAft>
          <a:spcPct val="0"/>
        </a:spcAft>
        <a:defRPr sz="1600" b="1">
          <a:solidFill>
            <a:schemeClr val="tx1"/>
          </a:solidFill>
          <a:latin typeface="+mj-lt"/>
          <a:ea typeface="+mj-ea"/>
          <a:cs typeface="+mj-cs"/>
        </a:defRPr>
      </a:lvl1pPr>
      <a:lvl2pPr algn="l" rtl="0" fontAlgn="base">
        <a:spcBef>
          <a:spcPct val="0"/>
        </a:spcBef>
        <a:spcAft>
          <a:spcPct val="0"/>
        </a:spcAft>
        <a:defRPr sz="1400" b="1">
          <a:solidFill>
            <a:schemeClr val="tx1"/>
          </a:solidFill>
          <a:latin typeface="Lucida Sans" pitchFamily="34" charset="0"/>
          <a:cs typeface="Arial" charset="0"/>
        </a:defRPr>
      </a:lvl2pPr>
      <a:lvl3pPr algn="l" rtl="0" fontAlgn="base">
        <a:spcBef>
          <a:spcPct val="0"/>
        </a:spcBef>
        <a:spcAft>
          <a:spcPct val="0"/>
        </a:spcAft>
        <a:defRPr sz="1400" b="1">
          <a:solidFill>
            <a:schemeClr val="tx1"/>
          </a:solidFill>
          <a:latin typeface="Lucida Sans" pitchFamily="34" charset="0"/>
          <a:cs typeface="Arial" charset="0"/>
        </a:defRPr>
      </a:lvl3pPr>
      <a:lvl4pPr algn="l" rtl="0" fontAlgn="base">
        <a:spcBef>
          <a:spcPct val="0"/>
        </a:spcBef>
        <a:spcAft>
          <a:spcPct val="0"/>
        </a:spcAft>
        <a:defRPr sz="1400" b="1">
          <a:solidFill>
            <a:schemeClr val="tx1"/>
          </a:solidFill>
          <a:latin typeface="Lucida Sans" pitchFamily="34" charset="0"/>
          <a:cs typeface="Arial" charset="0"/>
        </a:defRPr>
      </a:lvl4pPr>
      <a:lvl5pPr algn="l" rtl="0" fontAlgn="base">
        <a:spcBef>
          <a:spcPct val="0"/>
        </a:spcBef>
        <a:spcAft>
          <a:spcPct val="0"/>
        </a:spcAft>
        <a:defRPr sz="1400" b="1">
          <a:solidFill>
            <a:schemeClr val="tx1"/>
          </a:solidFill>
          <a:latin typeface="Lucida Sans" pitchFamily="34" charset="0"/>
          <a:cs typeface="Arial" charset="0"/>
        </a:defRPr>
      </a:lvl5pPr>
      <a:lvl6pPr marL="457200" algn="l" rtl="0" fontAlgn="base">
        <a:spcBef>
          <a:spcPct val="0"/>
        </a:spcBef>
        <a:spcAft>
          <a:spcPct val="0"/>
        </a:spcAft>
        <a:defRPr sz="1400" b="1">
          <a:solidFill>
            <a:schemeClr val="tx1"/>
          </a:solidFill>
          <a:latin typeface="Lucida Sans" pitchFamily="34" charset="0"/>
          <a:cs typeface="Arial" charset="0"/>
        </a:defRPr>
      </a:lvl6pPr>
      <a:lvl7pPr marL="914400" algn="l" rtl="0" fontAlgn="base">
        <a:spcBef>
          <a:spcPct val="0"/>
        </a:spcBef>
        <a:spcAft>
          <a:spcPct val="0"/>
        </a:spcAft>
        <a:defRPr sz="1400" b="1">
          <a:solidFill>
            <a:schemeClr val="tx1"/>
          </a:solidFill>
          <a:latin typeface="Lucida Sans" pitchFamily="34" charset="0"/>
          <a:cs typeface="Arial" charset="0"/>
        </a:defRPr>
      </a:lvl7pPr>
      <a:lvl8pPr marL="1371600" algn="l" rtl="0" fontAlgn="base">
        <a:spcBef>
          <a:spcPct val="0"/>
        </a:spcBef>
        <a:spcAft>
          <a:spcPct val="0"/>
        </a:spcAft>
        <a:defRPr sz="1400" b="1">
          <a:solidFill>
            <a:schemeClr val="tx1"/>
          </a:solidFill>
          <a:latin typeface="Lucida Sans" pitchFamily="34" charset="0"/>
          <a:cs typeface="Arial" charset="0"/>
        </a:defRPr>
      </a:lvl8pPr>
      <a:lvl9pPr marL="1828800" algn="l" rtl="0" fontAlgn="base">
        <a:spcBef>
          <a:spcPct val="0"/>
        </a:spcBef>
        <a:spcAft>
          <a:spcPct val="0"/>
        </a:spcAft>
        <a:defRPr sz="1400" b="1">
          <a:solidFill>
            <a:schemeClr val="tx1"/>
          </a:solidFill>
          <a:latin typeface="Lucida Sans" pitchFamily="34" charset="0"/>
          <a:cs typeface="Arial" charset="0"/>
        </a:defRPr>
      </a:lvl9pPr>
    </p:titleStyle>
    <p:bodyStyle>
      <a:lvl1pPr algn="l" rtl="0" fontAlgn="base">
        <a:spcBef>
          <a:spcPts val="1800"/>
        </a:spcBef>
        <a:spcAft>
          <a:spcPct val="0"/>
        </a:spcAft>
        <a:defRPr sz="2000" b="1">
          <a:solidFill>
            <a:schemeClr val="tx1"/>
          </a:solidFill>
          <a:latin typeface="+mn-lt"/>
          <a:ea typeface="+mn-ea"/>
          <a:cs typeface="+mn-cs"/>
        </a:defRPr>
      </a:lvl1pPr>
      <a:lvl2pPr marL="1588" algn="l" rtl="0" fontAlgn="base">
        <a:spcBef>
          <a:spcPts val="1500"/>
        </a:spcBef>
        <a:spcAft>
          <a:spcPts val="600"/>
        </a:spcAft>
        <a:defRPr sz="1600" b="1">
          <a:solidFill>
            <a:schemeClr val="accent2"/>
          </a:solidFill>
          <a:latin typeface="+mn-lt"/>
          <a:cs typeface="+mn-cs"/>
        </a:defRPr>
      </a:lvl2pPr>
      <a:lvl3pPr marL="3175" algn="l" rtl="0" fontAlgn="base">
        <a:spcBef>
          <a:spcPct val="0"/>
        </a:spcBef>
        <a:spcAft>
          <a:spcPts val="600"/>
        </a:spcAft>
        <a:defRPr sz="1400">
          <a:solidFill>
            <a:schemeClr val="tx1"/>
          </a:solidFill>
          <a:latin typeface="+mn-lt"/>
          <a:cs typeface="+mn-cs"/>
        </a:defRPr>
      </a:lvl3pPr>
      <a:lvl4pPr marL="158750" indent="-153988" algn="l" rtl="0" fontAlgn="base">
        <a:spcBef>
          <a:spcPct val="0"/>
        </a:spcBef>
        <a:spcAft>
          <a:spcPct val="0"/>
        </a:spcAft>
        <a:buClr>
          <a:schemeClr val="accent2"/>
        </a:buClr>
        <a:buFont typeface="Wingdings 3" pitchFamily="18" charset="2"/>
        <a:buChar char=""/>
        <a:defRPr sz="1400">
          <a:solidFill>
            <a:schemeClr val="tx1"/>
          </a:solidFill>
          <a:latin typeface="+mn-lt"/>
          <a:cs typeface="+mn-cs"/>
        </a:defRPr>
      </a:lvl4pPr>
      <a:lvl5pPr marL="304800" indent="-144463" algn="l" rtl="0" fontAlgn="base">
        <a:spcBef>
          <a:spcPct val="0"/>
        </a:spcBef>
        <a:spcAft>
          <a:spcPct val="0"/>
        </a:spcAft>
        <a:buChar char="–"/>
        <a:defRPr sz="1200">
          <a:solidFill>
            <a:schemeClr val="tx1"/>
          </a:solidFill>
          <a:latin typeface="+mn-lt"/>
          <a:cs typeface="+mn-cs"/>
        </a:defRPr>
      </a:lvl5pPr>
      <a:lvl6pPr marL="762000" indent="-144463" algn="l" rtl="0" fontAlgn="base">
        <a:spcBef>
          <a:spcPct val="0"/>
        </a:spcBef>
        <a:spcAft>
          <a:spcPct val="0"/>
        </a:spcAft>
        <a:buChar char="–"/>
        <a:defRPr sz="1000">
          <a:solidFill>
            <a:schemeClr val="tx1"/>
          </a:solidFill>
          <a:latin typeface="+mn-lt"/>
          <a:cs typeface="+mn-cs"/>
        </a:defRPr>
      </a:lvl6pPr>
      <a:lvl7pPr marL="1219200" indent="-144463" algn="l" rtl="0" fontAlgn="base">
        <a:spcBef>
          <a:spcPct val="0"/>
        </a:spcBef>
        <a:spcAft>
          <a:spcPct val="0"/>
        </a:spcAft>
        <a:buChar char="–"/>
        <a:defRPr sz="1000">
          <a:solidFill>
            <a:schemeClr val="tx1"/>
          </a:solidFill>
          <a:latin typeface="+mn-lt"/>
          <a:cs typeface="+mn-cs"/>
        </a:defRPr>
      </a:lvl7pPr>
      <a:lvl8pPr marL="1676400" indent="-144463" algn="l" rtl="0" fontAlgn="base">
        <a:spcBef>
          <a:spcPct val="0"/>
        </a:spcBef>
        <a:spcAft>
          <a:spcPct val="0"/>
        </a:spcAft>
        <a:buChar char="–"/>
        <a:defRPr sz="1000">
          <a:solidFill>
            <a:schemeClr val="tx1"/>
          </a:solidFill>
          <a:latin typeface="+mn-lt"/>
          <a:cs typeface="+mn-cs"/>
        </a:defRPr>
      </a:lvl8pPr>
      <a:lvl9pPr marL="2133600" indent="-144463" algn="l" rtl="0" fontAlgn="base">
        <a:spcBef>
          <a:spcPct val="0"/>
        </a:spcBef>
        <a:spcAft>
          <a:spcPct val="0"/>
        </a:spcAft>
        <a:buChar char="–"/>
        <a:defRPr sz="1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pSp>
        <p:nvGrpSpPr>
          <p:cNvPr id="14" name="Group 18"/>
          <p:cNvGrpSpPr>
            <a:grpSpLocks/>
          </p:cNvGrpSpPr>
          <p:nvPr userDrawn="1"/>
        </p:nvGrpSpPr>
        <p:grpSpPr bwMode="auto">
          <a:xfrm>
            <a:off x="288925" y="260350"/>
            <a:ext cx="8564563" cy="719138"/>
            <a:chOff x="182" y="164"/>
            <a:chExt cx="5395" cy="453"/>
          </a:xfrm>
        </p:grpSpPr>
        <p:sp>
          <p:nvSpPr>
            <p:cNvPr id="15" name="Rectangle 16"/>
            <p:cNvSpPr>
              <a:spLocks noChangeArrowheads="1"/>
            </p:cNvSpPr>
            <p:nvPr userDrawn="1"/>
          </p:nvSpPr>
          <p:spPr bwMode="auto">
            <a:xfrm>
              <a:off x="182" y="164"/>
              <a:ext cx="5395" cy="45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16" name="Picture 17" descr="cadre_porte_jaune_2cm"/>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82" y="164"/>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24581" name="Rectangle 5"/>
          <p:cNvSpPr>
            <a:spLocks noGrp="1" noChangeArrowheads="1"/>
          </p:cNvSpPr>
          <p:nvPr>
            <p:ph type="title"/>
          </p:nvPr>
        </p:nvSpPr>
        <p:spPr bwMode="auto">
          <a:xfrm>
            <a:off x="406400" y="334032"/>
            <a:ext cx="6397625"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b" anchorCtr="0" compatLnSpc="1">
            <a:prstTxWarp prst="textNoShape">
              <a:avLst/>
            </a:prstTxWarp>
          </a:bodyPr>
          <a:lstStyle/>
          <a:p>
            <a:pPr lvl="0"/>
            <a:r>
              <a:rPr lang="fr-FR" dirty="0" smtClean="0"/>
              <a:t>Cliquez pour modifier le style du titre</a:t>
            </a:r>
          </a:p>
        </p:txBody>
      </p:sp>
      <p:sp>
        <p:nvSpPr>
          <p:cNvPr id="24582" name="Rectangle 6"/>
          <p:cNvSpPr>
            <a:spLocks noGrp="1" noChangeArrowheads="1"/>
          </p:cNvSpPr>
          <p:nvPr>
            <p:ph type="body" idx="1"/>
          </p:nvPr>
        </p:nvSpPr>
        <p:spPr bwMode="auto">
          <a:xfrm>
            <a:off x="1908175" y="1341438"/>
            <a:ext cx="6840538" cy="4607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sp>
        <p:nvSpPr>
          <p:cNvPr id="24583" name="Rectangle 7"/>
          <p:cNvSpPr>
            <a:spLocks noGrp="1" noChangeArrowheads="1"/>
          </p:cNvSpPr>
          <p:nvPr>
            <p:ph type="dt" sz="half" idx="2"/>
          </p:nvPr>
        </p:nvSpPr>
        <p:spPr bwMode="auto">
          <a:xfrm>
            <a:off x="6175375" y="6291263"/>
            <a:ext cx="180022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 tIns="0" rIns="36000" bIns="0" numCol="1" anchor="ctr" anchorCtr="0" compatLnSpc="1">
            <a:prstTxWarp prst="textNoShape">
              <a:avLst/>
            </a:prstTxWarp>
          </a:bodyPr>
          <a:lstStyle>
            <a:lvl1pPr algn="l">
              <a:defRPr sz="800">
                <a:cs typeface="Times New Roman" pitchFamily="18" charset="0"/>
              </a:defRPr>
            </a:lvl1pPr>
          </a:lstStyle>
          <a:p>
            <a:r>
              <a:rPr lang="fr-FR" smtClean="0"/>
              <a:t>18/07/2017</a:t>
            </a:r>
            <a:endParaRPr lang="fr-FR"/>
          </a:p>
        </p:txBody>
      </p:sp>
      <p:sp>
        <p:nvSpPr>
          <p:cNvPr id="24584" name="Rectangle 8"/>
          <p:cNvSpPr>
            <a:spLocks noGrp="1" noChangeArrowheads="1"/>
          </p:cNvSpPr>
          <p:nvPr>
            <p:ph type="ftr" sz="quarter" idx="3"/>
          </p:nvPr>
        </p:nvSpPr>
        <p:spPr bwMode="auto">
          <a:xfrm>
            <a:off x="3589338" y="6172200"/>
            <a:ext cx="233997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ctr" anchorCtr="0" compatLnSpc="1">
            <a:prstTxWarp prst="textNoShape">
              <a:avLst/>
            </a:prstTxWarp>
          </a:bodyPr>
          <a:lstStyle>
            <a:lvl1pPr algn="l">
              <a:defRPr sz="800">
                <a:cs typeface="Times New Roman" pitchFamily="18" charset="0"/>
              </a:defRPr>
            </a:lvl1pPr>
          </a:lstStyle>
          <a:p>
            <a:r>
              <a:rPr lang="fr-FR" smtClean="0"/>
              <a:t>idées et politiques sociales européennes</a:t>
            </a:r>
            <a:endParaRPr lang="fr-FR"/>
          </a:p>
        </p:txBody>
      </p:sp>
      <p:pic>
        <p:nvPicPr>
          <p:cNvPr id="24585" name="Picture 9" descr="logo_UPEC_rvb"/>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24586"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587" name="Line 11"/>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588" name="Line 12"/>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589" name="Text Box 13"/>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algn="l"/>
            <a:fld id="{C3A13E31-75D5-4C47-A110-F424A53905F5}" type="slidenum">
              <a:rPr lang="fr-FR" sz="800"/>
              <a:pPr algn="l"/>
              <a:t>‹N°›</a:t>
            </a:fld>
            <a:endParaRPr lang="fr-FR" sz="800"/>
          </a:p>
        </p:txBody>
      </p:sp>
    </p:spTree>
  </p:cSld>
  <p:clrMap bg1="lt1" tx1="dk1" bg2="lt2" tx2="dk2" accent1="accent1" accent2="accent2" accent3="accent3" accent4="accent4" accent5="accent5" accent6="accent6" hlink="hlink" folHlink="folHlink"/>
  <p:sldLayoutIdLst>
    <p:sldLayoutId id="2147483653" r:id="rId1"/>
    <p:sldLayoutId id="2147483678" r:id="rId2"/>
    <p:sldLayoutId id="2147483701" r:id="rId3"/>
  </p:sldLayoutIdLst>
  <p:hf sldNum="0" hdr="0"/>
  <p:txStyles>
    <p:titleStyle>
      <a:lvl1pPr algn="l" rtl="0" fontAlgn="base">
        <a:spcBef>
          <a:spcPct val="0"/>
        </a:spcBef>
        <a:spcAft>
          <a:spcPct val="0"/>
        </a:spcAft>
        <a:defRPr sz="1600" b="1">
          <a:solidFill>
            <a:schemeClr val="tx1"/>
          </a:solidFill>
          <a:latin typeface="+mj-lt"/>
          <a:ea typeface="+mj-ea"/>
          <a:cs typeface="+mj-cs"/>
        </a:defRPr>
      </a:lvl1pPr>
      <a:lvl2pPr algn="l" rtl="0" fontAlgn="base">
        <a:spcBef>
          <a:spcPct val="0"/>
        </a:spcBef>
        <a:spcAft>
          <a:spcPct val="0"/>
        </a:spcAft>
        <a:defRPr sz="1400" b="1">
          <a:solidFill>
            <a:schemeClr val="tx1"/>
          </a:solidFill>
          <a:latin typeface="Lucida Sans" pitchFamily="34" charset="0"/>
          <a:cs typeface="Arial" charset="0"/>
        </a:defRPr>
      </a:lvl2pPr>
      <a:lvl3pPr algn="l" rtl="0" fontAlgn="base">
        <a:spcBef>
          <a:spcPct val="0"/>
        </a:spcBef>
        <a:spcAft>
          <a:spcPct val="0"/>
        </a:spcAft>
        <a:defRPr sz="1400" b="1">
          <a:solidFill>
            <a:schemeClr val="tx1"/>
          </a:solidFill>
          <a:latin typeface="Lucida Sans" pitchFamily="34" charset="0"/>
          <a:cs typeface="Arial" charset="0"/>
        </a:defRPr>
      </a:lvl3pPr>
      <a:lvl4pPr algn="l" rtl="0" fontAlgn="base">
        <a:spcBef>
          <a:spcPct val="0"/>
        </a:spcBef>
        <a:spcAft>
          <a:spcPct val="0"/>
        </a:spcAft>
        <a:defRPr sz="1400" b="1">
          <a:solidFill>
            <a:schemeClr val="tx1"/>
          </a:solidFill>
          <a:latin typeface="Lucida Sans" pitchFamily="34" charset="0"/>
          <a:cs typeface="Arial" charset="0"/>
        </a:defRPr>
      </a:lvl4pPr>
      <a:lvl5pPr algn="l" rtl="0" fontAlgn="base">
        <a:spcBef>
          <a:spcPct val="0"/>
        </a:spcBef>
        <a:spcAft>
          <a:spcPct val="0"/>
        </a:spcAft>
        <a:defRPr sz="1400" b="1">
          <a:solidFill>
            <a:schemeClr val="tx1"/>
          </a:solidFill>
          <a:latin typeface="Lucida Sans" pitchFamily="34" charset="0"/>
          <a:cs typeface="Arial" charset="0"/>
        </a:defRPr>
      </a:lvl5pPr>
      <a:lvl6pPr marL="457200" algn="l" rtl="0" fontAlgn="base">
        <a:spcBef>
          <a:spcPct val="0"/>
        </a:spcBef>
        <a:spcAft>
          <a:spcPct val="0"/>
        </a:spcAft>
        <a:defRPr sz="1400" b="1">
          <a:solidFill>
            <a:schemeClr val="tx1"/>
          </a:solidFill>
          <a:latin typeface="Lucida Sans" pitchFamily="34" charset="0"/>
          <a:cs typeface="Arial" charset="0"/>
        </a:defRPr>
      </a:lvl6pPr>
      <a:lvl7pPr marL="914400" algn="l" rtl="0" fontAlgn="base">
        <a:spcBef>
          <a:spcPct val="0"/>
        </a:spcBef>
        <a:spcAft>
          <a:spcPct val="0"/>
        </a:spcAft>
        <a:defRPr sz="1400" b="1">
          <a:solidFill>
            <a:schemeClr val="tx1"/>
          </a:solidFill>
          <a:latin typeface="Lucida Sans" pitchFamily="34" charset="0"/>
          <a:cs typeface="Arial" charset="0"/>
        </a:defRPr>
      </a:lvl7pPr>
      <a:lvl8pPr marL="1371600" algn="l" rtl="0" fontAlgn="base">
        <a:spcBef>
          <a:spcPct val="0"/>
        </a:spcBef>
        <a:spcAft>
          <a:spcPct val="0"/>
        </a:spcAft>
        <a:defRPr sz="1400" b="1">
          <a:solidFill>
            <a:schemeClr val="tx1"/>
          </a:solidFill>
          <a:latin typeface="Lucida Sans" pitchFamily="34" charset="0"/>
          <a:cs typeface="Arial" charset="0"/>
        </a:defRPr>
      </a:lvl8pPr>
      <a:lvl9pPr marL="1828800" algn="l" rtl="0" fontAlgn="base">
        <a:spcBef>
          <a:spcPct val="0"/>
        </a:spcBef>
        <a:spcAft>
          <a:spcPct val="0"/>
        </a:spcAft>
        <a:defRPr sz="1400" b="1">
          <a:solidFill>
            <a:schemeClr val="tx1"/>
          </a:solidFill>
          <a:latin typeface="Lucida Sans" pitchFamily="34" charset="0"/>
          <a:cs typeface="Arial" charset="0"/>
        </a:defRPr>
      </a:lvl9pPr>
    </p:titleStyle>
    <p:bodyStyle>
      <a:lvl1pPr algn="l" rtl="0" fontAlgn="base">
        <a:spcBef>
          <a:spcPts val="1800"/>
        </a:spcBef>
        <a:spcAft>
          <a:spcPct val="0"/>
        </a:spcAft>
        <a:defRPr sz="2000" b="1">
          <a:solidFill>
            <a:schemeClr val="tx1"/>
          </a:solidFill>
          <a:latin typeface="+mn-lt"/>
          <a:ea typeface="+mn-ea"/>
          <a:cs typeface="+mn-cs"/>
        </a:defRPr>
      </a:lvl1pPr>
      <a:lvl2pPr marL="1588" algn="l" rtl="0" fontAlgn="base">
        <a:spcBef>
          <a:spcPts val="1500"/>
        </a:spcBef>
        <a:spcAft>
          <a:spcPts val="600"/>
        </a:spcAft>
        <a:defRPr sz="1600" b="1">
          <a:solidFill>
            <a:schemeClr val="accent3"/>
          </a:solidFill>
          <a:latin typeface="+mn-lt"/>
          <a:cs typeface="+mn-cs"/>
        </a:defRPr>
      </a:lvl2pPr>
      <a:lvl3pPr marL="3175" algn="l" rtl="0" fontAlgn="base">
        <a:spcBef>
          <a:spcPct val="0"/>
        </a:spcBef>
        <a:spcAft>
          <a:spcPts val="600"/>
        </a:spcAft>
        <a:defRPr sz="1400">
          <a:solidFill>
            <a:schemeClr val="tx1"/>
          </a:solidFill>
          <a:latin typeface="+mn-lt"/>
          <a:cs typeface="+mn-cs"/>
        </a:defRPr>
      </a:lvl3pPr>
      <a:lvl4pPr marL="158750" indent="-153988" algn="l" rtl="0" fontAlgn="base">
        <a:spcBef>
          <a:spcPct val="0"/>
        </a:spcBef>
        <a:spcAft>
          <a:spcPct val="0"/>
        </a:spcAft>
        <a:buClr>
          <a:schemeClr val="accent3"/>
        </a:buClr>
        <a:buFont typeface="Wingdings 3" pitchFamily="18" charset="2"/>
        <a:buChar char=""/>
        <a:defRPr sz="1400">
          <a:solidFill>
            <a:schemeClr val="tx1"/>
          </a:solidFill>
          <a:latin typeface="+mn-lt"/>
          <a:cs typeface="+mn-cs"/>
        </a:defRPr>
      </a:lvl4pPr>
      <a:lvl5pPr marL="304800" indent="-144463" algn="l" rtl="0" fontAlgn="base">
        <a:spcBef>
          <a:spcPct val="0"/>
        </a:spcBef>
        <a:spcAft>
          <a:spcPct val="0"/>
        </a:spcAft>
        <a:buChar char="–"/>
        <a:defRPr sz="1200">
          <a:solidFill>
            <a:schemeClr val="tx1"/>
          </a:solidFill>
          <a:latin typeface="+mn-lt"/>
          <a:cs typeface="+mn-cs"/>
        </a:defRPr>
      </a:lvl5pPr>
      <a:lvl6pPr marL="762000" indent="-144463" algn="l" rtl="0" fontAlgn="base">
        <a:spcBef>
          <a:spcPct val="0"/>
        </a:spcBef>
        <a:spcAft>
          <a:spcPct val="0"/>
        </a:spcAft>
        <a:buChar char="–"/>
        <a:defRPr sz="1000">
          <a:solidFill>
            <a:schemeClr val="tx1"/>
          </a:solidFill>
          <a:latin typeface="+mn-lt"/>
          <a:cs typeface="+mn-cs"/>
        </a:defRPr>
      </a:lvl6pPr>
      <a:lvl7pPr marL="1219200" indent="-144463" algn="l" rtl="0" fontAlgn="base">
        <a:spcBef>
          <a:spcPct val="0"/>
        </a:spcBef>
        <a:spcAft>
          <a:spcPct val="0"/>
        </a:spcAft>
        <a:buChar char="–"/>
        <a:defRPr sz="1000">
          <a:solidFill>
            <a:schemeClr val="tx1"/>
          </a:solidFill>
          <a:latin typeface="+mn-lt"/>
          <a:cs typeface="+mn-cs"/>
        </a:defRPr>
      </a:lvl7pPr>
      <a:lvl8pPr marL="1676400" indent="-144463" algn="l" rtl="0" fontAlgn="base">
        <a:spcBef>
          <a:spcPct val="0"/>
        </a:spcBef>
        <a:spcAft>
          <a:spcPct val="0"/>
        </a:spcAft>
        <a:buChar char="–"/>
        <a:defRPr sz="1000">
          <a:solidFill>
            <a:schemeClr val="tx1"/>
          </a:solidFill>
          <a:latin typeface="+mn-lt"/>
          <a:cs typeface="+mn-cs"/>
        </a:defRPr>
      </a:lvl8pPr>
      <a:lvl9pPr marL="2133600" indent="-144463" algn="l" rtl="0" fontAlgn="base">
        <a:spcBef>
          <a:spcPct val="0"/>
        </a:spcBef>
        <a:spcAft>
          <a:spcPct val="0"/>
        </a:spcAft>
        <a:buChar char="–"/>
        <a:defRPr sz="1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pSp>
        <p:nvGrpSpPr>
          <p:cNvPr id="14" name="Group 20"/>
          <p:cNvGrpSpPr>
            <a:grpSpLocks/>
          </p:cNvGrpSpPr>
          <p:nvPr userDrawn="1"/>
        </p:nvGrpSpPr>
        <p:grpSpPr bwMode="auto">
          <a:xfrm>
            <a:off x="288925" y="260350"/>
            <a:ext cx="8564563" cy="719138"/>
            <a:chOff x="182" y="164"/>
            <a:chExt cx="5395" cy="453"/>
          </a:xfrm>
        </p:grpSpPr>
        <p:sp>
          <p:nvSpPr>
            <p:cNvPr id="15" name="Rectangle 18"/>
            <p:cNvSpPr>
              <a:spLocks noChangeArrowheads="1"/>
            </p:cNvSpPr>
            <p:nvPr userDrawn="1"/>
          </p:nvSpPr>
          <p:spPr bwMode="auto">
            <a:xfrm>
              <a:off x="182" y="164"/>
              <a:ext cx="5395" cy="45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16" name="Picture 19" descr="cadre_porte_violet_2cm"/>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82" y="164"/>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39941" name="Rectangle 5"/>
          <p:cNvSpPr>
            <a:spLocks noGrp="1" noChangeArrowheads="1"/>
          </p:cNvSpPr>
          <p:nvPr>
            <p:ph type="title"/>
          </p:nvPr>
        </p:nvSpPr>
        <p:spPr bwMode="auto">
          <a:xfrm>
            <a:off x="406400" y="334032"/>
            <a:ext cx="6397625"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b" anchorCtr="0" compatLnSpc="1">
            <a:prstTxWarp prst="textNoShape">
              <a:avLst/>
            </a:prstTxWarp>
          </a:bodyPr>
          <a:lstStyle/>
          <a:p>
            <a:pPr lvl="0"/>
            <a:r>
              <a:rPr lang="fr-FR" dirty="0" smtClean="0"/>
              <a:t>Cliquez pour modifier le style du titre</a:t>
            </a:r>
          </a:p>
        </p:txBody>
      </p:sp>
      <p:sp>
        <p:nvSpPr>
          <p:cNvPr id="39942" name="Rectangle 6"/>
          <p:cNvSpPr>
            <a:spLocks noGrp="1" noChangeArrowheads="1"/>
          </p:cNvSpPr>
          <p:nvPr>
            <p:ph type="body" idx="1"/>
          </p:nvPr>
        </p:nvSpPr>
        <p:spPr bwMode="auto">
          <a:xfrm>
            <a:off x="1908175" y="1341438"/>
            <a:ext cx="6840538" cy="4607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sp>
        <p:nvSpPr>
          <p:cNvPr id="39943" name="Rectangle 7"/>
          <p:cNvSpPr>
            <a:spLocks noGrp="1" noChangeArrowheads="1"/>
          </p:cNvSpPr>
          <p:nvPr>
            <p:ph type="dt" sz="half" idx="2"/>
          </p:nvPr>
        </p:nvSpPr>
        <p:spPr bwMode="auto">
          <a:xfrm>
            <a:off x="6175375" y="6291263"/>
            <a:ext cx="180022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 tIns="0" rIns="36000" bIns="0" numCol="1" anchor="ctr" anchorCtr="0" compatLnSpc="1">
            <a:prstTxWarp prst="textNoShape">
              <a:avLst/>
            </a:prstTxWarp>
          </a:bodyPr>
          <a:lstStyle>
            <a:lvl1pPr algn="l">
              <a:defRPr sz="800">
                <a:cs typeface="Times New Roman" pitchFamily="18" charset="0"/>
              </a:defRPr>
            </a:lvl1pPr>
          </a:lstStyle>
          <a:p>
            <a:r>
              <a:rPr lang="fr-FR" smtClean="0"/>
              <a:t>18/07/2017</a:t>
            </a:r>
            <a:endParaRPr lang="fr-FR"/>
          </a:p>
        </p:txBody>
      </p:sp>
      <p:sp>
        <p:nvSpPr>
          <p:cNvPr id="39944" name="Rectangle 8"/>
          <p:cNvSpPr>
            <a:spLocks noGrp="1" noChangeArrowheads="1"/>
          </p:cNvSpPr>
          <p:nvPr>
            <p:ph type="ftr" sz="quarter" idx="3"/>
          </p:nvPr>
        </p:nvSpPr>
        <p:spPr bwMode="auto">
          <a:xfrm>
            <a:off x="3589338" y="6172200"/>
            <a:ext cx="233997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ctr" anchorCtr="0" compatLnSpc="1">
            <a:prstTxWarp prst="textNoShape">
              <a:avLst/>
            </a:prstTxWarp>
          </a:bodyPr>
          <a:lstStyle>
            <a:lvl1pPr algn="l">
              <a:defRPr sz="800">
                <a:cs typeface="Times New Roman" pitchFamily="18" charset="0"/>
              </a:defRPr>
            </a:lvl1pPr>
          </a:lstStyle>
          <a:p>
            <a:r>
              <a:rPr lang="fr-FR" smtClean="0"/>
              <a:t>idées et politiques sociales européennes</a:t>
            </a:r>
            <a:endParaRPr lang="fr-FR"/>
          </a:p>
        </p:txBody>
      </p:sp>
      <p:pic>
        <p:nvPicPr>
          <p:cNvPr id="39945" name="Picture 9" descr="logo_UPEC_rvb"/>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39946"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9947" name="Line 11"/>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9948" name="Line 12"/>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9949" name="Text Box 13"/>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algn="l"/>
            <a:fld id="{D4825D87-4E30-4E72-971F-696816138759}" type="slidenum">
              <a:rPr lang="fr-FR" sz="800"/>
              <a:pPr algn="l"/>
              <a:t>‹N°›</a:t>
            </a:fld>
            <a:endParaRPr lang="fr-FR" sz="800"/>
          </a:p>
        </p:txBody>
      </p:sp>
    </p:spTree>
  </p:cSld>
  <p:clrMap bg1="lt1" tx1="dk1" bg2="lt2" tx2="dk2" accent1="accent1" accent2="accent2" accent3="accent3" accent4="accent4" accent5="accent5" accent6="accent6" hlink="hlink" folHlink="folHlink"/>
  <p:sldLayoutIdLst>
    <p:sldLayoutId id="2147483655" r:id="rId1"/>
    <p:sldLayoutId id="2147483688" r:id="rId2"/>
    <p:sldLayoutId id="2147483702" r:id="rId3"/>
  </p:sldLayoutIdLst>
  <p:hf sldNum="0" hdr="0"/>
  <p:txStyles>
    <p:titleStyle>
      <a:lvl1pPr algn="l" rtl="0" fontAlgn="base">
        <a:spcBef>
          <a:spcPct val="0"/>
        </a:spcBef>
        <a:spcAft>
          <a:spcPct val="0"/>
        </a:spcAft>
        <a:defRPr sz="1600" b="1">
          <a:solidFill>
            <a:schemeClr val="tx1"/>
          </a:solidFill>
          <a:latin typeface="+mj-lt"/>
          <a:ea typeface="+mj-ea"/>
          <a:cs typeface="+mj-cs"/>
        </a:defRPr>
      </a:lvl1pPr>
      <a:lvl2pPr algn="l" rtl="0" fontAlgn="base">
        <a:spcBef>
          <a:spcPct val="0"/>
        </a:spcBef>
        <a:spcAft>
          <a:spcPct val="0"/>
        </a:spcAft>
        <a:defRPr sz="1400" b="1">
          <a:solidFill>
            <a:schemeClr val="tx1"/>
          </a:solidFill>
          <a:latin typeface="Lucida Sans" pitchFamily="34" charset="0"/>
          <a:cs typeface="Arial" charset="0"/>
        </a:defRPr>
      </a:lvl2pPr>
      <a:lvl3pPr algn="l" rtl="0" fontAlgn="base">
        <a:spcBef>
          <a:spcPct val="0"/>
        </a:spcBef>
        <a:spcAft>
          <a:spcPct val="0"/>
        </a:spcAft>
        <a:defRPr sz="1400" b="1">
          <a:solidFill>
            <a:schemeClr val="tx1"/>
          </a:solidFill>
          <a:latin typeface="Lucida Sans" pitchFamily="34" charset="0"/>
          <a:cs typeface="Arial" charset="0"/>
        </a:defRPr>
      </a:lvl3pPr>
      <a:lvl4pPr algn="l" rtl="0" fontAlgn="base">
        <a:spcBef>
          <a:spcPct val="0"/>
        </a:spcBef>
        <a:spcAft>
          <a:spcPct val="0"/>
        </a:spcAft>
        <a:defRPr sz="1400" b="1">
          <a:solidFill>
            <a:schemeClr val="tx1"/>
          </a:solidFill>
          <a:latin typeface="Lucida Sans" pitchFamily="34" charset="0"/>
          <a:cs typeface="Arial" charset="0"/>
        </a:defRPr>
      </a:lvl4pPr>
      <a:lvl5pPr algn="l" rtl="0" fontAlgn="base">
        <a:spcBef>
          <a:spcPct val="0"/>
        </a:spcBef>
        <a:spcAft>
          <a:spcPct val="0"/>
        </a:spcAft>
        <a:defRPr sz="1400" b="1">
          <a:solidFill>
            <a:schemeClr val="tx1"/>
          </a:solidFill>
          <a:latin typeface="Lucida Sans" pitchFamily="34" charset="0"/>
          <a:cs typeface="Arial" charset="0"/>
        </a:defRPr>
      </a:lvl5pPr>
      <a:lvl6pPr marL="457200" algn="l" rtl="0" fontAlgn="base">
        <a:spcBef>
          <a:spcPct val="0"/>
        </a:spcBef>
        <a:spcAft>
          <a:spcPct val="0"/>
        </a:spcAft>
        <a:defRPr sz="1400" b="1">
          <a:solidFill>
            <a:schemeClr val="tx1"/>
          </a:solidFill>
          <a:latin typeface="Lucida Sans" pitchFamily="34" charset="0"/>
          <a:cs typeface="Arial" charset="0"/>
        </a:defRPr>
      </a:lvl6pPr>
      <a:lvl7pPr marL="914400" algn="l" rtl="0" fontAlgn="base">
        <a:spcBef>
          <a:spcPct val="0"/>
        </a:spcBef>
        <a:spcAft>
          <a:spcPct val="0"/>
        </a:spcAft>
        <a:defRPr sz="1400" b="1">
          <a:solidFill>
            <a:schemeClr val="tx1"/>
          </a:solidFill>
          <a:latin typeface="Lucida Sans" pitchFamily="34" charset="0"/>
          <a:cs typeface="Arial" charset="0"/>
        </a:defRPr>
      </a:lvl7pPr>
      <a:lvl8pPr marL="1371600" algn="l" rtl="0" fontAlgn="base">
        <a:spcBef>
          <a:spcPct val="0"/>
        </a:spcBef>
        <a:spcAft>
          <a:spcPct val="0"/>
        </a:spcAft>
        <a:defRPr sz="1400" b="1">
          <a:solidFill>
            <a:schemeClr val="tx1"/>
          </a:solidFill>
          <a:latin typeface="Lucida Sans" pitchFamily="34" charset="0"/>
          <a:cs typeface="Arial" charset="0"/>
        </a:defRPr>
      </a:lvl8pPr>
      <a:lvl9pPr marL="1828800" algn="l" rtl="0" fontAlgn="base">
        <a:spcBef>
          <a:spcPct val="0"/>
        </a:spcBef>
        <a:spcAft>
          <a:spcPct val="0"/>
        </a:spcAft>
        <a:defRPr sz="1400" b="1">
          <a:solidFill>
            <a:schemeClr val="tx1"/>
          </a:solidFill>
          <a:latin typeface="Lucida Sans" pitchFamily="34" charset="0"/>
          <a:cs typeface="Arial" charset="0"/>
        </a:defRPr>
      </a:lvl9pPr>
    </p:titleStyle>
    <p:bodyStyle>
      <a:lvl1pPr algn="l" rtl="0" fontAlgn="base">
        <a:spcBef>
          <a:spcPts val="1800"/>
        </a:spcBef>
        <a:spcAft>
          <a:spcPct val="0"/>
        </a:spcAft>
        <a:defRPr sz="2000" b="1">
          <a:solidFill>
            <a:schemeClr val="tx1"/>
          </a:solidFill>
          <a:latin typeface="+mn-lt"/>
          <a:ea typeface="+mn-ea"/>
          <a:cs typeface="+mn-cs"/>
        </a:defRPr>
      </a:lvl1pPr>
      <a:lvl2pPr marL="1588" algn="l" rtl="0" fontAlgn="base">
        <a:spcBef>
          <a:spcPts val="1500"/>
        </a:spcBef>
        <a:spcAft>
          <a:spcPts val="600"/>
        </a:spcAft>
        <a:defRPr sz="1600" b="1">
          <a:solidFill>
            <a:schemeClr val="accent4"/>
          </a:solidFill>
          <a:latin typeface="+mn-lt"/>
          <a:cs typeface="+mn-cs"/>
        </a:defRPr>
      </a:lvl2pPr>
      <a:lvl3pPr marL="3175" algn="l" rtl="0" fontAlgn="base">
        <a:spcBef>
          <a:spcPct val="0"/>
        </a:spcBef>
        <a:spcAft>
          <a:spcPts val="600"/>
        </a:spcAft>
        <a:defRPr sz="1400">
          <a:solidFill>
            <a:schemeClr val="tx1"/>
          </a:solidFill>
          <a:latin typeface="+mn-lt"/>
          <a:cs typeface="+mn-cs"/>
        </a:defRPr>
      </a:lvl3pPr>
      <a:lvl4pPr marL="158750" indent="-153988" algn="l" rtl="0" fontAlgn="base">
        <a:spcBef>
          <a:spcPct val="0"/>
        </a:spcBef>
        <a:spcAft>
          <a:spcPct val="0"/>
        </a:spcAft>
        <a:buClr>
          <a:schemeClr val="accent4"/>
        </a:buClr>
        <a:buFont typeface="Wingdings 3" pitchFamily="18" charset="2"/>
        <a:buChar char=""/>
        <a:defRPr sz="1400">
          <a:solidFill>
            <a:schemeClr val="tx1"/>
          </a:solidFill>
          <a:latin typeface="+mn-lt"/>
          <a:cs typeface="+mn-cs"/>
        </a:defRPr>
      </a:lvl4pPr>
      <a:lvl5pPr marL="304800" indent="-144463" algn="l" rtl="0" fontAlgn="base">
        <a:spcBef>
          <a:spcPct val="0"/>
        </a:spcBef>
        <a:spcAft>
          <a:spcPct val="0"/>
        </a:spcAft>
        <a:buChar char="–"/>
        <a:defRPr sz="1200">
          <a:solidFill>
            <a:schemeClr val="tx1"/>
          </a:solidFill>
          <a:latin typeface="+mn-lt"/>
          <a:cs typeface="+mn-cs"/>
        </a:defRPr>
      </a:lvl5pPr>
      <a:lvl6pPr marL="762000" indent="-144463" algn="l" rtl="0" fontAlgn="base">
        <a:spcBef>
          <a:spcPct val="0"/>
        </a:spcBef>
        <a:spcAft>
          <a:spcPct val="0"/>
        </a:spcAft>
        <a:buChar char="–"/>
        <a:defRPr sz="1000">
          <a:solidFill>
            <a:schemeClr val="tx1"/>
          </a:solidFill>
          <a:latin typeface="+mn-lt"/>
          <a:cs typeface="+mn-cs"/>
        </a:defRPr>
      </a:lvl6pPr>
      <a:lvl7pPr marL="1219200" indent="-144463" algn="l" rtl="0" fontAlgn="base">
        <a:spcBef>
          <a:spcPct val="0"/>
        </a:spcBef>
        <a:spcAft>
          <a:spcPct val="0"/>
        </a:spcAft>
        <a:buChar char="–"/>
        <a:defRPr sz="1000">
          <a:solidFill>
            <a:schemeClr val="tx1"/>
          </a:solidFill>
          <a:latin typeface="+mn-lt"/>
          <a:cs typeface="+mn-cs"/>
        </a:defRPr>
      </a:lvl7pPr>
      <a:lvl8pPr marL="1676400" indent="-144463" algn="l" rtl="0" fontAlgn="base">
        <a:spcBef>
          <a:spcPct val="0"/>
        </a:spcBef>
        <a:spcAft>
          <a:spcPct val="0"/>
        </a:spcAft>
        <a:buChar char="–"/>
        <a:defRPr sz="1000">
          <a:solidFill>
            <a:schemeClr val="tx1"/>
          </a:solidFill>
          <a:latin typeface="+mn-lt"/>
          <a:cs typeface="+mn-cs"/>
        </a:defRPr>
      </a:lvl8pPr>
      <a:lvl9pPr marL="2133600" indent="-144463" algn="l" rtl="0" fontAlgn="base">
        <a:spcBef>
          <a:spcPct val="0"/>
        </a:spcBef>
        <a:spcAft>
          <a:spcPct val="0"/>
        </a:spcAft>
        <a:buChar char="–"/>
        <a:defRPr sz="1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pSp>
        <p:nvGrpSpPr>
          <p:cNvPr id="10" name="Group 21"/>
          <p:cNvGrpSpPr>
            <a:grpSpLocks/>
          </p:cNvGrpSpPr>
          <p:nvPr userDrawn="1"/>
        </p:nvGrpSpPr>
        <p:grpSpPr bwMode="auto">
          <a:xfrm>
            <a:off x="288925" y="260350"/>
            <a:ext cx="8564563" cy="5399088"/>
            <a:chOff x="182" y="164"/>
            <a:chExt cx="5395" cy="3401"/>
          </a:xfrm>
        </p:grpSpPr>
        <p:sp>
          <p:nvSpPr>
            <p:cNvPr id="11" name="Rectangle 19"/>
            <p:cNvSpPr>
              <a:spLocks noChangeArrowheads="1"/>
            </p:cNvSpPr>
            <p:nvPr userDrawn="1"/>
          </p:nvSpPr>
          <p:spPr bwMode="auto">
            <a:xfrm>
              <a:off x="182" y="164"/>
              <a:ext cx="5395" cy="3401"/>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12" name="Picture 20" descr="cadre_porte_rouge_2cm"/>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82" y="3112"/>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55301" name="Rectangle 5"/>
          <p:cNvSpPr>
            <a:spLocks noGrp="1" noChangeArrowheads="1"/>
          </p:cNvSpPr>
          <p:nvPr>
            <p:ph type="title"/>
          </p:nvPr>
        </p:nvSpPr>
        <p:spPr bwMode="auto">
          <a:xfrm>
            <a:off x="1187450" y="2052638"/>
            <a:ext cx="6769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 tIns="0" rIns="36000" bIns="0" numCol="1" anchor="ctr" anchorCtr="0" compatLnSpc="1">
            <a:prstTxWarp prst="textNoShape">
              <a:avLst/>
            </a:prstTxWarp>
          </a:bodyPr>
          <a:lstStyle/>
          <a:p>
            <a:pPr lvl="0"/>
            <a:r>
              <a:rPr lang="fr-FR" smtClean="0"/>
              <a:t>Cliquez pour modifier le style du titre</a:t>
            </a:r>
          </a:p>
        </p:txBody>
      </p:sp>
      <p:sp>
        <p:nvSpPr>
          <p:cNvPr id="55302" name="Rectangle 6"/>
          <p:cNvSpPr>
            <a:spLocks noGrp="1" noChangeArrowheads="1"/>
          </p:cNvSpPr>
          <p:nvPr>
            <p:ph type="body" idx="1"/>
          </p:nvPr>
        </p:nvSpPr>
        <p:spPr bwMode="auto">
          <a:xfrm>
            <a:off x="1187450" y="2565400"/>
            <a:ext cx="6769100" cy="2303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55303" name="Rectangle 7"/>
          <p:cNvSpPr>
            <a:spLocks noGrp="1" noChangeArrowheads="1"/>
          </p:cNvSpPr>
          <p:nvPr>
            <p:ph type="dt" sz="half" idx="2"/>
          </p:nvPr>
        </p:nvSpPr>
        <p:spPr bwMode="auto">
          <a:xfrm>
            <a:off x="6175375" y="6291263"/>
            <a:ext cx="180022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 tIns="0" rIns="36000" bIns="0" numCol="1" anchor="ctr" anchorCtr="0" compatLnSpc="1">
            <a:prstTxWarp prst="textNoShape">
              <a:avLst/>
            </a:prstTxWarp>
          </a:bodyPr>
          <a:lstStyle>
            <a:lvl1pPr algn="l">
              <a:defRPr sz="800">
                <a:cs typeface="Times New Roman" pitchFamily="18" charset="0"/>
              </a:defRPr>
            </a:lvl1pPr>
          </a:lstStyle>
          <a:p>
            <a:r>
              <a:rPr lang="fr-FR" smtClean="0"/>
              <a:t>18/07/2017</a:t>
            </a:r>
            <a:endParaRPr lang="fr-FR"/>
          </a:p>
        </p:txBody>
      </p:sp>
      <p:pic>
        <p:nvPicPr>
          <p:cNvPr id="55305" name="Picture 9" descr="logo_UPEC_rvb"/>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55306"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Tree>
  </p:cSld>
  <p:clrMap bg1="lt1" tx1="dk1" bg2="lt2" tx2="dk2" accent1="accent1" accent2="accent2" accent3="accent3" accent4="accent4" accent5="accent5" accent6="accent6" hlink="hlink" folHlink="folHlink"/>
  <p:sldLayoutIdLst>
    <p:sldLayoutId id="2147483657" r:id="rId1"/>
    <p:sldLayoutId id="2147483703" r:id="rId2"/>
    <p:sldLayoutId id="2147483698" r:id="rId3"/>
  </p:sldLayoutIdLst>
  <p:hf sldNum="0" hdr="0"/>
  <p:txStyles>
    <p:titleStyle>
      <a:lvl1pPr algn="ctr" rtl="0" fontAlgn="base">
        <a:spcBef>
          <a:spcPct val="0"/>
        </a:spcBef>
        <a:spcAft>
          <a:spcPct val="0"/>
        </a:spcAft>
        <a:defRPr sz="1600" b="1">
          <a:solidFill>
            <a:schemeClr val="tx2"/>
          </a:solidFill>
          <a:latin typeface="+mj-lt"/>
          <a:ea typeface="+mj-ea"/>
          <a:cs typeface="+mj-cs"/>
        </a:defRPr>
      </a:lvl1pPr>
      <a:lvl2pPr algn="ctr" rtl="0" fontAlgn="base">
        <a:spcBef>
          <a:spcPct val="0"/>
        </a:spcBef>
        <a:spcAft>
          <a:spcPct val="0"/>
        </a:spcAft>
        <a:defRPr sz="1500" b="1">
          <a:solidFill>
            <a:schemeClr val="hlink"/>
          </a:solidFill>
          <a:latin typeface="Lucida Sans" pitchFamily="34" charset="0"/>
          <a:cs typeface="Arial" charset="0"/>
        </a:defRPr>
      </a:lvl2pPr>
      <a:lvl3pPr algn="ctr" rtl="0" fontAlgn="base">
        <a:spcBef>
          <a:spcPct val="0"/>
        </a:spcBef>
        <a:spcAft>
          <a:spcPct val="0"/>
        </a:spcAft>
        <a:defRPr sz="1500" b="1">
          <a:solidFill>
            <a:schemeClr val="hlink"/>
          </a:solidFill>
          <a:latin typeface="Lucida Sans" pitchFamily="34" charset="0"/>
          <a:cs typeface="Arial" charset="0"/>
        </a:defRPr>
      </a:lvl3pPr>
      <a:lvl4pPr algn="ctr" rtl="0" fontAlgn="base">
        <a:spcBef>
          <a:spcPct val="0"/>
        </a:spcBef>
        <a:spcAft>
          <a:spcPct val="0"/>
        </a:spcAft>
        <a:defRPr sz="1500" b="1">
          <a:solidFill>
            <a:schemeClr val="hlink"/>
          </a:solidFill>
          <a:latin typeface="Lucida Sans" pitchFamily="34" charset="0"/>
          <a:cs typeface="Arial" charset="0"/>
        </a:defRPr>
      </a:lvl4pPr>
      <a:lvl5pPr algn="ctr" rtl="0" fontAlgn="base">
        <a:spcBef>
          <a:spcPct val="0"/>
        </a:spcBef>
        <a:spcAft>
          <a:spcPct val="0"/>
        </a:spcAft>
        <a:defRPr sz="1500" b="1">
          <a:solidFill>
            <a:schemeClr val="hlink"/>
          </a:solidFill>
          <a:latin typeface="Lucida Sans" pitchFamily="34" charset="0"/>
          <a:cs typeface="Arial" charset="0"/>
        </a:defRPr>
      </a:lvl5pPr>
      <a:lvl6pPr marL="457200" algn="ctr" rtl="0" fontAlgn="base">
        <a:spcBef>
          <a:spcPct val="0"/>
        </a:spcBef>
        <a:spcAft>
          <a:spcPct val="0"/>
        </a:spcAft>
        <a:defRPr sz="1500" b="1">
          <a:solidFill>
            <a:schemeClr val="hlink"/>
          </a:solidFill>
          <a:latin typeface="Lucida Sans" pitchFamily="34" charset="0"/>
          <a:cs typeface="Arial" charset="0"/>
        </a:defRPr>
      </a:lvl6pPr>
      <a:lvl7pPr marL="914400" algn="ctr" rtl="0" fontAlgn="base">
        <a:spcBef>
          <a:spcPct val="0"/>
        </a:spcBef>
        <a:spcAft>
          <a:spcPct val="0"/>
        </a:spcAft>
        <a:defRPr sz="1500" b="1">
          <a:solidFill>
            <a:schemeClr val="hlink"/>
          </a:solidFill>
          <a:latin typeface="Lucida Sans" pitchFamily="34" charset="0"/>
          <a:cs typeface="Arial" charset="0"/>
        </a:defRPr>
      </a:lvl7pPr>
      <a:lvl8pPr marL="1371600" algn="ctr" rtl="0" fontAlgn="base">
        <a:spcBef>
          <a:spcPct val="0"/>
        </a:spcBef>
        <a:spcAft>
          <a:spcPct val="0"/>
        </a:spcAft>
        <a:defRPr sz="1500" b="1">
          <a:solidFill>
            <a:schemeClr val="hlink"/>
          </a:solidFill>
          <a:latin typeface="Lucida Sans" pitchFamily="34" charset="0"/>
          <a:cs typeface="Arial" charset="0"/>
        </a:defRPr>
      </a:lvl8pPr>
      <a:lvl9pPr marL="1828800" algn="ctr" rtl="0" fontAlgn="base">
        <a:spcBef>
          <a:spcPct val="0"/>
        </a:spcBef>
        <a:spcAft>
          <a:spcPct val="0"/>
        </a:spcAft>
        <a:defRPr sz="1500" b="1">
          <a:solidFill>
            <a:schemeClr val="hlink"/>
          </a:solidFill>
          <a:latin typeface="Lucida Sans" pitchFamily="34" charset="0"/>
          <a:cs typeface="Arial" charset="0"/>
        </a:defRPr>
      </a:lvl9pPr>
    </p:titleStyle>
    <p:bodyStyle>
      <a:lvl1pPr algn="ctr" rtl="0" fontAlgn="base">
        <a:spcBef>
          <a:spcPct val="0"/>
        </a:spcBef>
        <a:spcAft>
          <a:spcPct val="0"/>
        </a:spcAft>
        <a:defRPr sz="1400" b="1">
          <a:solidFill>
            <a:schemeClr val="tx1"/>
          </a:solidFill>
          <a:latin typeface="+mn-lt"/>
          <a:ea typeface="+mn-ea"/>
          <a:cs typeface="+mn-cs"/>
        </a:defRPr>
      </a:lvl1pPr>
      <a:lvl2pPr marL="1588" algn="ctr" rtl="0" fontAlgn="base">
        <a:spcBef>
          <a:spcPct val="0"/>
        </a:spcBef>
        <a:spcAft>
          <a:spcPct val="0"/>
        </a:spcAft>
        <a:defRPr sz="1400">
          <a:solidFill>
            <a:schemeClr val="tx1"/>
          </a:solidFill>
          <a:latin typeface="+mn-lt"/>
          <a:cs typeface="+mn-cs"/>
        </a:defRPr>
      </a:lvl2pPr>
      <a:lvl3pPr marL="3175" algn="ctr" rtl="0" fontAlgn="base">
        <a:spcBef>
          <a:spcPct val="0"/>
        </a:spcBef>
        <a:spcAft>
          <a:spcPct val="0"/>
        </a:spcAft>
        <a:defRPr sz="1400">
          <a:solidFill>
            <a:schemeClr val="tx1"/>
          </a:solidFill>
          <a:latin typeface="+mn-lt"/>
          <a:cs typeface="+mn-cs"/>
        </a:defRPr>
      </a:lvl3pPr>
      <a:lvl4pPr marL="4763" algn="ctr" rtl="0" fontAlgn="base">
        <a:spcBef>
          <a:spcPct val="0"/>
        </a:spcBef>
        <a:spcAft>
          <a:spcPct val="0"/>
        </a:spcAft>
        <a:buClr>
          <a:schemeClr val="folHlink"/>
        </a:buClr>
        <a:buFont typeface="Wingdings 3" pitchFamily="18" charset="2"/>
        <a:defRPr sz="1400">
          <a:solidFill>
            <a:schemeClr val="tx1"/>
          </a:solidFill>
          <a:latin typeface="+mn-lt"/>
          <a:cs typeface="+mn-cs"/>
        </a:defRPr>
      </a:lvl4pPr>
      <a:lvl5pPr marL="6350" algn="ctr" rtl="0" fontAlgn="base">
        <a:spcBef>
          <a:spcPct val="0"/>
        </a:spcBef>
        <a:spcAft>
          <a:spcPct val="0"/>
        </a:spcAft>
        <a:defRPr sz="1400">
          <a:solidFill>
            <a:schemeClr val="tx1"/>
          </a:solidFill>
          <a:latin typeface="+mn-lt"/>
          <a:cs typeface="+mn-cs"/>
        </a:defRPr>
      </a:lvl5pPr>
      <a:lvl6pPr marL="463550" algn="ctr" rtl="0" fontAlgn="base">
        <a:spcBef>
          <a:spcPct val="0"/>
        </a:spcBef>
        <a:spcAft>
          <a:spcPct val="0"/>
        </a:spcAft>
        <a:defRPr sz="1200">
          <a:solidFill>
            <a:schemeClr val="tx1"/>
          </a:solidFill>
          <a:latin typeface="+mn-lt"/>
          <a:cs typeface="+mn-cs"/>
        </a:defRPr>
      </a:lvl6pPr>
      <a:lvl7pPr marL="920750" algn="ctr" rtl="0" fontAlgn="base">
        <a:spcBef>
          <a:spcPct val="0"/>
        </a:spcBef>
        <a:spcAft>
          <a:spcPct val="0"/>
        </a:spcAft>
        <a:defRPr sz="1200">
          <a:solidFill>
            <a:schemeClr val="tx1"/>
          </a:solidFill>
          <a:latin typeface="+mn-lt"/>
          <a:cs typeface="+mn-cs"/>
        </a:defRPr>
      </a:lvl7pPr>
      <a:lvl8pPr marL="1377950" algn="ctr" rtl="0" fontAlgn="base">
        <a:spcBef>
          <a:spcPct val="0"/>
        </a:spcBef>
        <a:spcAft>
          <a:spcPct val="0"/>
        </a:spcAft>
        <a:defRPr sz="1200">
          <a:solidFill>
            <a:schemeClr val="tx1"/>
          </a:solidFill>
          <a:latin typeface="+mn-lt"/>
          <a:cs typeface="+mn-cs"/>
        </a:defRPr>
      </a:lvl8pPr>
      <a:lvl9pPr marL="1835150" algn="ctr" rtl="0" fontAlgn="base">
        <a:spcBef>
          <a:spcPct val="0"/>
        </a:spcBef>
        <a:spcAft>
          <a:spcPct val="0"/>
        </a:spcAft>
        <a:defRPr sz="12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ctrTitle"/>
          </p:nvPr>
        </p:nvSpPr>
        <p:spPr/>
        <p:txBody>
          <a:bodyPr/>
          <a:lstStyle/>
          <a:p>
            <a:r>
              <a:rPr lang="fr-FR" sz="4800" dirty="0" err="1" smtClean="0"/>
              <a:t>European</a:t>
            </a:r>
            <a:r>
              <a:rPr lang="fr-FR" sz="4800" dirty="0" smtClean="0"/>
              <a:t> </a:t>
            </a:r>
            <a:r>
              <a:rPr lang="fr-FR" sz="4800" dirty="0" err="1" smtClean="0"/>
              <a:t>economic</a:t>
            </a:r>
            <a:r>
              <a:rPr lang="fr-FR" sz="4800" dirty="0" smtClean="0"/>
              <a:t> and social </a:t>
            </a:r>
            <a:r>
              <a:rPr lang="fr-FR" sz="4800" dirty="0" err="1" smtClean="0"/>
              <a:t>governance</a:t>
            </a:r>
            <a:endParaRPr lang="fr-FR" sz="4800" dirty="0"/>
          </a:p>
        </p:txBody>
      </p:sp>
      <p:sp>
        <p:nvSpPr>
          <p:cNvPr id="2" name="Sous-titre 1"/>
          <p:cNvSpPr>
            <a:spLocks noGrp="1"/>
          </p:cNvSpPr>
          <p:nvPr>
            <p:ph type="subTitle" idx="1"/>
          </p:nvPr>
        </p:nvSpPr>
        <p:spPr/>
        <p:txBody>
          <a:bodyPr/>
          <a:lstStyle/>
          <a:p>
            <a:r>
              <a:rPr lang="fr-FR" dirty="0" smtClean="0"/>
              <a:t> Theorizing </a:t>
            </a:r>
            <a:r>
              <a:rPr lang="fr-FR" dirty="0" err="1" smtClean="0"/>
              <a:t>approaches</a:t>
            </a:r>
            <a:r>
              <a:rPr lang="fr-FR" dirty="0" smtClean="0"/>
              <a:t> of social </a:t>
            </a:r>
            <a:r>
              <a:rPr lang="fr-FR" dirty="0" err="1" smtClean="0"/>
              <a:t>ideas</a:t>
            </a:r>
            <a:endParaRPr lang="fr-FR" dirty="0"/>
          </a:p>
        </p:txBody>
      </p:sp>
      <p:sp>
        <p:nvSpPr>
          <p:cNvPr id="3" name="Rectangle 7"/>
          <p:cNvSpPr>
            <a:spLocks noGrp="1" noChangeArrowheads="1"/>
          </p:cNvSpPr>
          <p:nvPr>
            <p:ph type="dt" sz="half" idx="2"/>
          </p:nvPr>
        </p:nvSpPr>
        <p:spPr/>
        <p:txBody>
          <a:bodyPr/>
          <a:lstStyle/>
          <a:p>
            <a:r>
              <a:rPr lang="fr-FR" smtClean="0"/>
              <a:t>18/07/2017</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politiques sociales européennes</a:t>
            </a:r>
            <a:endParaRPr lang="fr-FR" dirty="0"/>
          </a:p>
        </p:txBody>
      </p:sp>
      <p:sp>
        <p:nvSpPr>
          <p:cNvPr id="3" name="Espace réservé du contenu 2"/>
          <p:cNvSpPr>
            <a:spLocks noGrp="1"/>
          </p:cNvSpPr>
          <p:nvPr>
            <p:ph idx="1"/>
          </p:nvPr>
        </p:nvSpPr>
        <p:spPr>
          <a:xfrm>
            <a:off x="406400" y="1341438"/>
            <a:ext cx="8342313" cy="4607842"/>
          </a:xfrm>
        </p:spPr>
        <p:txBody>
          <a:bodyPr/>
          <a:lstStyle/>
          <a:p>
            <a:r>
              <a:rPr lang="fr-FR" sz="2400" dirty="0" smtClean="0"/>
              <a:t>Favoriser l’emploi et une croissance inclusive</a:t>
            </a:r>
          </a:p>
          <a:p>
            <a:pPr marL="342900" indent="-342900">
              <a:buFontTx/>
              <a:buChar char="-"/>
            </a:pPr>
            <a:r>
              <a:rPr lang="fr-FR" dirty="0" smtClean="0"/>
              <a:t>Financement de projets en matière de formation et de retour à l’emploi : investissement dans le capital humain (Fonds social européen).</a:t>
            </a:r>
          </a:p>
          <a:p>
            <a:pPr marL="342900" indent="-342900">
              <a:buFontTx/>
              <a:buChar char="-"/>
            </a:pPr>
            <a:r>
              <a:rPr lang="fr-FR" dirty="0" smtClean="0"/>
              <a:t>Des objectifs de taux d’emploi avec l’objectif de maintien dans l’emploi des seniors.</a:t>
            </a:r>
          </a:p>
          <a:p>
            <a:pPr marL="342900" indent="-342900">
              <a:buFontTx/>
              <a:buChar char="-"/>
            </a:pPr>
            <a:r>
              <a:rPr lang="fr-FR" dirty="0" smtClean="0"/>
              <a:t>Activation du marché du travail et des dispositifs de lutte contre le chômage.</a:t>
            </a:r>
          </a:p>
          <a:p>
            <a:endParaRPr lang="fr-FR" dirty="0" smtClean="0"/>
          </a:p>
          <a:p>
            <a:endParaRPr lang="fr-FR" sz="2400"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1021814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Grp="1" noChangeArrowheads="1"/>
          </p:cNvSpPr>
          <p:nvPr>
            <p:ph type="dt" sz="half" idx="2"/>
          </p:nvPr>
        </p:nvSpPr>
        <p:spPr/>
        <p:txBody>
          <a:bodyPr/>
          <a:lstStyle/>
          <a:p>
            <a:r>
              <a:rPr lang="fr-FR" smtClean="0"/>
              <a:t>18/07/2017</a:t>
            </a:r>
            <a:endParaRPr lang="fr-FR"/>
          </a:p>
        </p:txBody>
      </p:sp>
      <p:sp>
        <p:nvSpPr>
          <p:cNvPr id="4" name="Rectangle 8"/>
          <p:cNvSpPr>
            <a:spLocks noGrp="1" noChangeArrowheads="1"/>
          </p:cNvSpPr>
          <p:nvPr>
            <p:ph type="ftr" sz="quarter" idx="3"/>
          </p:nvPr>
        </p:nvSpPr>
        <p:spPr/>
        <p:txBody>
          <a:bodyPr/>
          <a:lstStyle/>
          <a:p>
            <a:r>
              <a:rPr lang="fr-FR" smtClean="0"/>
              <a:t>idées et politiques sociales européennes</a:t>
            </a:r>
            <a:endParaRPr lang="fr-FR"/>
          </a:p>
        </p:txBody>
      </p:sp>
      <p:sp>
        <p:nvSpPr>
          <p:cNvPr id="9218" name="Rectangle 2"/>
          <p:cNvSpPr>
            <a:spLocks noGrp="1" noChangeArrowheads="1"/>
          </p:cNvSpPr>
          <p:nvPr>
            <p:ph type="ctrTitle"/>
          </p:nvPr>
        </p:nvSpPr>
        <p:spPr/>
        <p:txBody>
          <a:bodyPr/>
          <a:lstStyle/>
          <a:p>
            <a:r>
              <a:rPr lang="fr-FR" dirty="0" smtClean="0"/>
              <a:t>L’approche cognitive des politiques publiques</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
        <p:nvSpPr>
          <p:cNvPr id="10242" name="Rectangle 2"/>
          <p:cNvSpPr>
            <a:spLocks noGrp="1" noChangeArrowheads="1"/>
          </p:cNvSpPr>
          <p:nvPr>
            <p:ph type="title"/>
          </p:nvPr>
        </p:nvSpPr>
        <p:spPr/>
        <p:txBody>
          <a:bodyPr/>
          <a:lstStyle/>
          <a:p>
            <a:r>
              <a:rPr lang="fr-FR" dirty="0" smtClean="0"/>
              <a:t>L’approche cognitive des politiques publiques</a:t>
            </a:r>
            <a:endParaRPr lang="fr-FR" dirty="0"/>
          </a:p>
        </p:txBody>
      </p:sp>
      <p:sp>
        <p:nvSpPr>
          <p:cNvPr id="10243" name="Rectangle 3"/>
          <p:cNvSpPr>
            <a:spLocks noGrp="1" noChangeArrowheads="1"/>
          </p:cNvSpPr>
          <p:nvPr>
            <p:ph type="body" idx="1"/>
          </p:nvPr>
        </p:nvSpPr>
        <p:spPr>
          <a:xfrm>
            <a:off x="323528" y="1341438"/>
            <a:ext cx="8425185" cy="4607842"/>
          </a:xfrm>
        </p:spPr>
        <p:txBody>
          <a:bodyPr/>
          <a:lstStyle/>
          <a:p>
            <a:pPr algn="just"/>
            <a:r>
              <a:rPr lang="fr-FR" dirty="0" smtClean="0"/>
              <a:t>Cette approche postule que les politiques publiques ne sont pas des « réponses » à des problèmes qui existeraient indépendamment d’elles mais contribuent à définir ces problèmes (= les problèmes n’existent pas en tant que tels mais ce sont les personnes qui définissent ce qui est un problème à un moment donné, qui créent les instruments de mesure qui les objectivent) et proposent des mesure qui se présentent comme des « solutions ».</a:t>
            </a:r>
          </a:p>
          <a:p>
            <a:pPr algn="just"/>
            <a:r>
              <a:rPr lang="fr-FR" dirty="0" smtClean="0"/>
              <a:t>Pour cette approche, les politiques publiques sont des « idées en action ».</a:t>
            </a:r>
          </a:p>
          <a:p>
            <a:pPr algn="just"/>
            <a:r>
              <a:rPr lang="fr-FR" dirty="0" smtClean="0"/>
              <a:t>Auteurs : Pierre Muller, Bruno Jobert</a:t>
            </a:r>
          </a:p>
          <a:p>
            <a:pPr algn="just"/>
            <a:r>
              <a:rPr lang="fr-FR" dirty="0" smtClean="0"/>
              <a:t>Une notion-clé : la notion de référentiel</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cognitive des politiques publiques</a:t>
            </a:r>
            <a:endParaRPr lang="fr-FR" dirty="0"/>
          </a:p>
        </p:txBody>
      </p:sp>
      <p:sp>
        <p:nvSpPr>
          <p:cNvPr id="3" name="Espace réservé du contenu 2"/>
          <p:cNvSpPr>
            <a:spLocks noGrp="1"/>
          </p:cNvSpPr>
          <p:nvPr>
            <p:ph idx="1"/>
          </p:nvPr>
        </p:nvSpPr>
        <p:spPr>
          <a:xfrm>
            <a:off x="323528" y="1341438"/>
            <a:ext cx="8425185" cy="4607842"/>
          </a:xfrm>
        </p:spPr>
        <p:txBody>
          <a:bodyPr/>
          <a:lstStyle/>
          <a:p>
            <a:r>
              <a:rPr lang="fr-FR" dirty="0" smtClean="0"/>
              <a:t>Elaborer une politique publique c’est</a:t>
            </a:r>
          </a:p>
          <a:p>
            <a:pPr marL="342900" indent="-342900">
              <a:buFontTx/>
              <a:buChar char="-"/>
            </a:pPr>
            <a:r>
              <a:rPr lang="fr-FR" dirty="0" smtClean="0"/>
              <a:t>Construire une représentation de la réalité sur laquelle on veut intervenir (la réalité ne se donne jamais à voir directement mais par le biais des représentations que s’en font les individus).</a:t>
            </a:r>
          </a:p>
          <a:p>
            <a:pPr marL="342900" indent="-342900">
              <a:buFontTx/>
              <a:buChar char="-"/>
            </a:pPr>
            <a:r>
              <a:rPr lang="fr-FR" dirty="0" smtClean="0"/>
              <a:t>En référence à cette représentation, les acteurs organisent leur perception du problème, confrontent leurs solutions et définissent leurs propositions d’actions : c’est le référentiel d’une politique publique.</a:t>
            </a:r>
          </a:p>
          <a:p>
            <a:pPr marL="342900" indent="-342900">
              <a:buFontTx/>
              <a:buChar char="-"/>
            </a:pPr>
            <a:r>
              <a:rPr lang="fr-FR" dirty="0" smtClean="0"/>
              <a:t>Avec le référentiel, les politiques publiques apparaissent comme la construction d’un rapport au monde propre à une société. </a:t>
            </a:r>
          </a:p>
          <a:p>
            <a:pPr marL="342900" indent="-342900">
              <a:buFontTx/>
              <a:buChar char="-"/>
            </a:pPr>
            <a:endParaRPr lang="fr-FR" dirty="0" smtClean="0"/>
          </a:p>
          <a:p>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1642678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e la date 3"/>
          <p:cNvSpPr>
            <a:spLocks noGrp="1"/>
          </p:cNvSpPr>
          <p:nvPr>
            <p:ph type="dt" sz="half" idx="10"/>
          </p:nvPr>
        </p:nvSpPr>
        <p:spPr/>
        <p:txBody>
          <a:bodyPr/>
          <a:lstStyle/>
          <a:p>
            <a:r>
              <a:rPr lang="fr-FR" smtClean="0"/>
              <a:t>18/07/2017</a:t>
            </a:r>
            <a:endParaRPr lang="fr-FR"/>
          </a:p>
        </p:txBody>
      </p:sp>
      <p:sp>
        <p:nvSpPr>
          <p:cNvPr id="6" name="Espace réservé du pied de page 4"/>
          <p:cNvSpPr>
            <a:spLocks noGrp="1"/>
          </p:cNvSpPr>
          <p:nvPr>
            <p:ph type="ftr" sz="quarter" idx="11"/>
          </p:nvPr>
        </p:nvSpPr>
        <p:spPr/>
        <p:txBody>
          <a:bodyPr/>
          <a:lstStyle/>
          <a:p>
            <a:r>
              <a:rPr lang="fr-FR" smtClean="0"/>
              <a:t>idées et politiques sociales européennes</a:t>
            </a:r>
            <a:endParaRPr lang="fr-FR"/>
          </a:p>
        </p:txBody>
      </p:sp>
      <p:sp>
        <p:nvSpPr>
          <p:cNvPr id="114690" name="Rectangle 2"/>
          <p:cNvSpPr>
            <a:spLocks noGrp="1" noChangeArrowheads="1"/>
          </p:cNvSpPr>
          <p:nvPr>
            <p:ph type="title"/>
          </p:nvPr>
        </p:nvSpPr>
        <p:spPr/>
        <p:txBody>
          <a:bodyPr/>
          <a:lstStyle/>
          <a:p>
            <a:r>
              <a:rPr lang="fr-FR" dirty="0" smtClean="0"/>
              <a:t>L’approche cognitive des politiques publiques</a:t>
            </a:r>
            <a:endParaRPr lang="fr-FR" dirty="0"/>
          </a:p>
        </p:txBody>
      </p:sp>
      <p:sp>
        <p:nvSpPr>
          <p:cNvPr id="114691" name="Rectangle 3"/>
          <p:cNvSpPr>
            <a:spLocks noGrp="1" noChangeArrowheads="1"/>
          </p:cNvSpPr>
          <p:nvPr>
            <p:ph type="body" idx="1"/>
          </p:nvPr>
        </p:nvSpPr>
        <p:spPr>
          <a:xfrm>
            <a:off x="276225" y="1341438"/>
            <a:ext cx="8472488" cy="4679850"/>
          </a:xfrm>
        </p:spPr>
        <p:txBody>
          <a:bodyPr/>
          <a:lstStyle/>
          <a:p>
            <a:pPr algn="just"/>
            <a:r>
              <a:rPr lang="fr-FR" dirty="0" smtClean="0"/>
              <a:t>Un référentiel est donc à la fois :</a:t>
            </a:r>
          </a:p>
          <a:p>
            <a:pPr marL="342900" indent="-342900" algn="just">
              <a:buFontTx/>
              <a:buChar char="-"/>
            </a:pPr>
            <a:r>
              <a:rPr lang="fr-FR" dirty="0" smtClean="0"/>
              <a:t>idéel, il nécessite de connaître les valeurs propres à une société (croissance, environnement, famille…), l’idéal d’une société, qui changent selon les époques.</a:t>
            </a:r>
          </a:p>
          <a:p>
            <a:pPr marL="342900" indent="-342900" algn="just">
              <a:buFontTx/>
              <a:buChar char="-"/>
            </a:pPr>
            <a:r>
              <a:rPr lang="fr-FR" dirty="0" smtClean="0"/>
              <a:t>Normatif, il définit ce qu’il faudrait faire pour atteindre cet idéal et les politiques publiques ont un rôle majeur à jouer pour orienter une société.</a:t>
            </a:r>
            <a:endParaRPr lang="fr-FR" dirty="0"/>
          </a:p>
          <a:p>
            <a:pPr algn="just"/>
            <a:r>
              <a:rPr lang="fr-FR" dirty="0" smtClean="0"/>
              <a:t>Pour comprendre une politique publique, il faut donc comprendre le référentiel dans lequel elle s’insère.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cognitive des politiques publiques</a:t>
            </a:r>
            <a:endParaRPr lang="fr-FR" dirty="0"/>
          </a:p>
        </p:txBody>
      </p:sp>
      <p:sp>
        <p:nvSpPr>
          <p:cNvPr id="3" name="Espace réservé du contenu 2"/>
          <p:cNvSpPr>
            <a:spLocks noGrp="1"/>
          </p:cNvSpPr>
          <p:nvPr>
            <p:ph idx="1"/>
          </p:nvPr>
        </p:nvSpPr>
        <p:spPr>
          <a:xfrm>
            <a:off x="275686" y="1412776"/>
            <a:ext cx="8688801" cy="4607842"/>
          </a:xfrm>
        </p:spPr>
        <p:txBody>
          <a:bodyPr/>
          <a:lstStyle/>
          <a:p>
            <a:r>
              <a:rPr lang="fr-FR" dirty="0"/>
              <a:t>3</a:t>
            </a:r>
            <a:r>
              <a:rPr lang="fr-FR" dirty="0" smtClean="0"/>
              <a:t> cycles  d’action publique (3 référentiels) se sont succédé depuis le début du XXème siècle</a:t>
            </a:r>
          </a:p>
          <a:p>
            <a:pPr marL="342900" indent="-342900">
              <a:buFontTx/>
              <a:buChar char="-"/>
            </a:pPr>
            <a:r>
              <a:rPr lang="fr-FR" dirty="0" smtClean="0"/>
              <a:t>Le cycle de l’Etat libéral industriel</a:t>
            </a:r>
          </a:p>
          <a:p>
            <a:pPr marL="342900" indent="-342900">
              <a:buFontTx/>
              <a:buChar char="-"/>
            </a:pPr>
            <a:r>
              <a:rPr lang="fr-FR" dirty="0" smtClean="0"/>
              <a:t>Le cycle de l’Etat providence</a:t>
            </a:r>
          </a:p>
          <a:p>
            <a:pPr marL="342900" indent="-342900">
              <a:buFontTx/>
              <a:buChar char="-"/>
            </a:pPr>
            <a:r>
              <a:rPr lang="fr-FR" dirty="0" smtClean="0"/>
              <a:t>Le cycle de l’Etat entreprise</a:t>
            </a:r>
          </a:p>
          <a:p>
            <a:pPr marL="342900" indent="-342900">
              <a:buFontTx/>
              <a:buChar char="-"/>
            </a:pPr>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2487680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cognitive des politiques publiques</a:t>
            </a:r>
            <a:endParaRPr lang="fr-FR" dirty="0"/>
          </a:p>
        </p:txBody>
      </p:sp>
      <p:sp>
        <p:nvSpPr>
          <p:cNvPr id="3" name="Espace réservé du contenu 2"/>
          <p:cNvSpPr>
            <a:spLocks noGrp="1"/>
          </p:cNvSpPr>
          <p:nvPr>
            <p:ph idx="1"/>
          </p:nvPr>
        </p:nvSpPr>
        <p:spPr>
          <a:xfrm>
            <a:off x="251520" y="1341438"/>
            <a:ext cx="8497193" cy="4607842"/>
          </a:xfrm>
        </p:spPr>
        <p:txBody>
          <a:bodyPr/>
          <a:lstStyle/>
          <a:p>
            <a:r>
              <a:rPr lang="fr-FR" dirty="0" smtClean="0"/>
              <a:t>Le cycle de l’Etat entreprise : référentiel du marché</a:t>
            </a:r>
          </a:p>
          <a:p>
            <a:pPr marL="342900" indent="-342900" algn="just">
              <a:buFontTx/>
              <a:buChar char="-"/>
            </a:pPr>
            <a:r>
              <a:rPr lang="fr-FR" dirty="0"/>
              <a:t>L</a:t>
            </a:r>
            <a:r>
              <a:rPr lang="fr-FR" dirty="0" smtClean="0"/>
              <a:t>’économie de marché s’affirme désormais comme l’unique mode de production de la richesse.</a:t>
            </a:r>
          </a:p>
          <a:p>
            <a:pPr marL="342900" indent="-342900" algn="just">
              <a:buFontTx/>
              <a:buChar char="-"/>
            </a:pPr>
            <a:r>
              <a:rPr lang="fr-FR" dirty="0"/>
              <a:t>D</a:t>
            </a:r>
            <a:r>
              <a:rPr lang="fr-FR" dirty="0" smtClean="0"/>
              <a:t>éveloppement d’un capitalisme financier dans lequel tous les secteurs de la vie sociale sont progressivement gérés par la logique du marché : protection sociale, enseignement, santé…</a:t>
            </a:r>
          </a:p>
          <a:p>
            <a:pPr marL="342900" indent="-342900" algn="just">
              <a:buFontTx/>
              <a:buChar char="-"/>
            </a:pPr>
            <a:r>
              <a:rPr lang="fr-FR" dirty="0" smtClean="0"/>
              <a:t>Discours individualiste dans lequel l’individu devient « l’entrepreneur de sa propre vie » : les politiques sociales deviennent des politiques d’activation ou d’</a:t>
            </a:r>
            <a:r>
              <a:rPr lang="fr-FR" dirty="0" err="1" smtClean="0"/>
              <a:t>empowerment</a:t>
            </a:r>
            <a:r>
              <a:rPr lang="fr-FR" dirty="0" smtClean="0"/>
              <a:t>.</a:t>
            </a:r>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624177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Grp="1" noChangeArrowheads="1"/>
          </p:cNvSpPr>
          <p:nvPr>
            <p:ph type="dt" sz="half" idx="2"/>
          </p:nvPr>
        </p:nvSpPr>
        <p:spPr/>
        <p:txBody>
          <a:bodyPr/>
          <a:lstStyle/>
          <a:p>
            <a:r>
              <a:rPr lang="fr-FR" smtClean="0"/>
              <a:t>18/07/2017</a:t>
            </a:r>
            <a:endParaRPr lang="fr-FR"/>
          </a:p>
        </p:txBody>
      </p:sp>
      <p:sp>
        <p:nvSpPr>
          <p:cNvPr id="4" name="Rectangle 8"/>
          <p:cNvSpPr>
            <a:spLocks noGrp="1" noChangeArrowheads="1"/>
          </p:cNvSpPr>
          <p:nvPr>
            <p:ph type="ftr" sz="quarter" idx="3"/>
          </p:nvPr>
        </p:nvSpPr>
        <p:spPr/>
        <p:txBody>
          <a:bodyPr/>
          <a:lstStyle/>
          <a:p>
            <a:r>
              <a:rPr lang="fr-FR" smtClean="0"/>
              <a:t>idées et politiques sociales européennes</a:t>
            </a:r>
            <a:endParaRPr lang="fr-FR"/>
          </a:p>
        </p:txBody>
      </p:sp>
      <p:sp>
        <p:nvSpPr>
          <p:cNvPr id="37890" name="Rectangle 2"/>
          <p:cNvSpPr>
            <a:spLocks noGrp="1" noChangeArrowheads="1"/>
          </p:cNvSpPr>
          <p:nvPr>
            <p:ph type="ctrTitle"/>
          </p:nvPr>
        </p:nvSpPr>
        <p:spPr/>
        <p:txBody>
          <a:bodyPr/>
          <a:lstStyle/>
          <a:p>
            <a:r>
              <a:rPr lang="fr-FR" dirty="0" smtClean="0"/>
              <a:t>Idées sociales et politiques européennes</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
        <p:nvSpPr>
          <p:cNvPr id="38914" name="Rectangle 2"/>
          <p:cNvSpPr>
            <a:spLocks noGrp="1" noChangeArrowheads="1"/>
          </p:cNvSpPr>
          <p:nvPr>
            <p:ph type="title"/>
          </p:nvPr>
        </p:nvSpPr>
        <p:spPr/>
        <p:txBody>
          <a:bodyPr/>
          <a:lstStyle/>
          <a:p>
            <a:r>
              <a:rPr lang="fr-FR" dirty="0" smtClean="0"/>
              <a:t>Idées et politiques sociales européennes</a:t>
            </a:r>
            <a:endParaRPr lang="fr-FR" dirty="0"/>
          </a:p>
        </p:txBody>
      </p:sp>
      <p:sp>
        <p:nvSpPr>
          <p:cNvPr id="38915" name="Rectangle 3"/>
          <p:cNvSpPr>
            <a:spLocks noGrp="1" noChangeArrowheads="1"/>
          </p:cNvSpPr>
          <p:nvPr>
            <p:ph type="body" idx="1"/>
          </p:nvPr>
        </p:nvSpPr>
        <p:spPr>
          <a:xfrm>
            <a:off x="323528" y="1341438"/>
            <a:ext cx="8425185" cy="4607842"/>
          </a:xfrm>
        </p:spPr>
        <p:txBody>
          <a:bodyPr/>
          <a:lstStyle/>
          <a:p>
            <a:pPr algn="just"/>
            <a:r>
              <a:rPr lang="fr-FR" dirty="0" smtClean="0"/>
              <a:t>Les politiques sociales européennes s’intègrent dans ce référentiel de l’Etat entrepreneur.</a:t>
            </a:r>
          </a:p>
          <a:p>
            <a:pPr algn="just"/>
            <a:r>
              <a:rPr lang="fr-FR" dirty="0" smtClean="0"/>
              <a:t>Émergence du paradigme de l’employabilité du travailleur qui représente une nouvelle vision économique et sociale de la condition de salarié : sa situation est de sa pleine responsabilité et il lui appartient de toujours être employable c’est-à-dire conforme aux exigences du marché. </a:t>
            </a:r>
          </a:p>
          <a:p>
            <a:pPr algn="just"/>
            <a:r>
              <a:rPr lang="fr-FR" dirty="0" smtClean="0"/>
              <a:t>Paradigme proche celui de l’adaptabilité ou de la flexibilité du travailleur</a:t>
            </a:r>
          </a:p>
          <a:p>
            <a:pPr algn="just"/>
            <a:r>
              <a:rPr lang="fr-FR" dirty="0" smtClean="0"/>
              <a:t>Individualisation de la relation de travail</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e la date 3"/>
          <p:cNvSpPr>
            <a:spLocks noGrp="1"/>
          </p:cNvSpPr>
          <p:nvPr>
            <p:ph type="dt" sz="half" idx="10"/>
          </p:nvPr>
        </p:nvSpPr>
        <p:spPr/>
        <p:txBody>
          <a:bodyPr/>
          <a:lstStyle/>
          <a:p>
            <a:r>
              <a:rPr lang="fr-FR" smtClean="0"/>
              <a:t>18/07/2017</a:t>
            </a:r>
            <a:endParaRPr lang="fr-FR"/>
          </a:p>
        </p:txBody>
      </p:sp>
      <p:sp>
        <p:nvSpPr>
          <p:cNvPr id="6" name="Espace réservé du pied de page 4"/>
          <p:cNvSpPr>
            <a:spLocks noGrp="1"/>
          </p:cNvSpPr>
          <p:nvPr>
            <p:ph type="ftr" sz="quarter" idx="11"/>
          </p:nvPr>
        </p:nvSpPr>
        <p:spPr/>
        <p:txBody>
          <a:bodyPr/>
          <a:lstStyle/>
          <a:p>
            <a:r>
              <a:rPr lang="fr-FR" smtClean="0"/>
              <a:t>idées et politiques sociales européennes</a:t>
            </a:r>
            <a:endParaRPr lang="fr-FR"/>
          </a:p>
        </p:txBody>
      </p:sp>
      <p:sp>
        <p:nvSpPr>
          <p:cNvPr id="115714" name="Rectangle 2"/>
          <p:cNvSpPr>
            <a:spLocks noGrp="1" noChangeArrowheads="1"/>
          </p:cNvSpPr>
          <p:nvPr>
            <p:ph type="title"/>
          </p:nvPr>
        </p:nvSpPr>
        <p:spPr/>
        <p:txBody>
          <a:bodyPr/>
          <a:lstStyle/>
          <a:p>
            <a:r>
              <a:rPr lang="fr-FR" dirty="0" smtClean="0"/>
              <a:t>Un cadre d’interprétation théorique</a:t>
            </a:r>
            <a:endParaRPr lang="fr-FR" dirty="0"/>
          </a:p>
        </p:txBody>
      </p:sp>
      <p:sp>
        <p:nvSpPr>
          <p:cNvPr id="115715" name="Rectangle 3"/>
          <p:cNvSpPr>
            <a:spLocks noGrp="1" noChangeArrowheads="1"/>
          </p:cNvSpPr>
          <p:nvPr>
            <p:ph type="body" idx="1"/>
          </p:nvPr>
        </p:nvSpPr>
        <p:spPr>
          <a:xfrm>
            <a:off x="323528" y="1341438"/>
            <a:ext cx="8425185" cy="4607842"/>
          </a:xfrm>
        </p:spPr>
        <p:txBody>
          <a:bodyPr/>
          <a:lstStyle/>
          <a:p>
            <a:r>
              <a:rPr lang="fr-FR" dirty="0" smtClean="0"/>
              <a:t>Un mixte de social démocratie et de néo-libéralisme</a:t>
            </a:r>
          </a:p>
          <a:p>
            <a:pPr algn="just"/>
            <a:r>
              <a:rPr lang="fr-FR" dirty="0" smtClean="0"/>
              <a:t>La stratégie européenne de l’emploi emprunte au néo libéralisme deux dimensions : l’orientation des aides sociales vers « l’incitation » au travail, le renforcement de l’employabilité et de l’adaptabilité (formation continue, développement de l’apprentissage, ) et la réduction des charges sur les bas salaires.</a:t>
            </a:r>
          </a:p>
          <a:p>
            <a:pPr algn="just"/>
            <a:r>
              <a:rPr lang="fr-FR" dirty="0" smtClean="0"/>
              <a:t>Elle emprunte également à la social démocratie, le thème de l’égalité des chances.</a:t>
            </a:r>
          </a:p>
          <a:p>
            <a:pPr algn="just"/>
            <a:r>
              <a:rPr lang="fr-FR" dirty="0" smtClean="0"/>
              <a:t>Les politiques sociales aujourd’hui peuvent être analysées à travers l’émergence de deux termes aux connotations théoriques fortes : taux d’emploi et plein emploi, employabilité.</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9"/>
          <p:cNvSpPr>
            <a:spLocks noGrp="1" noChangeArrowheads="1"/>
          </p:cNvSpPr>
          <p:nvPr>
            <p:ph type="dt" sz="half" idx="2"/>
          </p:nvPr>
        </p:nvSpPr>
        <p:spPr/>
        <p:txBody>
          <a:bodyPr/>
          <a:lstStyle/>
          <a:p>
            <a:r>
              <a:rPr lang="fr-FR" smtClean="0"/>
              <a:t>18/07/2017</a:t>
            </a:r>
            <a:endParaRPr lang="fr-FR" dirty="0"/>
          </a:p>
        </p:txBody>
      </p:sp>
      <p:sp>
        <p:nvSpPr>
          <p:cNvPr id="4" name="Rectangle 10"/>
          <p:cNvSpPr>
            <a:spLocks noGrp="1" noChangeArrowheads="1"/>
          </p:cNvSpPr>
          <p:nvPr>
            <p:ph type="ftr" sz="quarter" idx="3"/>
          </p:nvPr>
        </p:nvSpPr>
        <p:spPr/>
        <p:txBody>
          <a:bodyPr/>
          <a:lstStyle/>
          <a:p>
            <a:r>
              <a:rPr lang="fr-FR" smtClean="0"/>
              <a:t>idées et politiques sociales européennes</a:t>
            </a:r>
            <a:endParaRPr lang="fr-FR"/>
          </a:p>
        </p:txBody>
      </p:sp>
      <p:sp>
        <p:nvSpPr>
          <p:cNvPr id="6146" name="Rectangle 2"/>
          <p:cNvSpPr>
            <a:spLocks noGrp="1" noChangeArrowheads="1"/>
          </p:cNvSpPr>
          <p:nvPr>
            <p:ph type="ctrTitle"/>
          </p:nvPr>
        </p:nvSpPr>
        <p:spPr/>
        <p:txBody>
          <a:bodyPr/>
          <a:lstStyle/>
          <a:p>
            <a:r>
              <a:rPr lang="fr-FR" dirty="0" smtClean="0"/>
              <a:t>Idées et politiques sociales européennes</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cadre d’interprétation théorique</a:t>
            </a:r>
            <a:endParaRPr lang="fr-FR" dirty="0"/>
          </a:p>
        </p:txBody>
      </p:sp>
      <p:sp>
        <p:nvSpPr>
          <p:cNvPr id="3" name="Espace réservé du contenu 2"/>
          <p:cNvSpPr>
            <a:spLocks noGrp="1"/>
          </p:cNvSpPr>
          <p:nvPr>
            <p:ph idx="1"/>
          </p:nvPr>
        </p:nvSpPr>
        <p:spPr>
          <a:xfrm>
            <a:off x="323528" y="1341438"/>
            <a:ext cx="8425185" cy="4607842"/>
          </a:xfrm>
        </p:spPr>
        <p:txBody>
          <a:bodyPr/>
          <a:lstStyle/>
          <a:p>
            <a:pPr algn="just"/>
            <a:r>
              <a:rPr lang="fr-FR" dirty="0" smtClean="0"/>
              <a:t>Taux d’emploi</a:t>
            </a:r>
          </a:p>
          <a:p>
            <a:pPr algn="just"/>
            <a:r>
              <a:rPr lang="fr-FR" dirty="0" smtClean="0"/>
              <a:t>On constate au niveau européen une dévalorisation relative du taux de chômage général au bénéfice du taux d’emploi complété par divers taux de chômage spécifique (jeunes, âgés, longue durée). Le taux d’emploi sert à mesurer le taux de mobilisation de la population dans la sphère du travail. </a:t>
            </a:r>
          </a:p>
          <a:p>
            <a:pPr algn="just"/>
            <a:r>
              <a:rPr lang="fr-FR" dirty="0" smtClean="0"/>
              <a:t>« L’idéal » est d’avoir le taux le plus élevé possible. Ce faisant, il dévalorise le temps de formation des jeunes (qui abaisse leur taux d’emploi, sauf la formation par apprentissage) et un système de retraite « trop » favorable aux travailleurs (qui abaisse le taux d’emploi des seniors). Il y a donc corrélation entre l’incitation à un taux d’emploi élevé des seniors et un âge de départ à la retraite reculé argumenté par le problème du financement des retraites.</a:t>
            </a:r>
          </a:p>
          <a:p>
            <a:pPr algn="just"/>
            <a:endParaRPr lang="fr-FR" dirty="0" smtClean="0"/>
          </a:p>
          <a:p>
            <a:pPr algn="just"/>
            <a:r>
              <a:rPr lang="fr-FR" dirty="0" smtClean="0"/>
              <a:t>.</a:t>
            </a:r>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34666628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cadre d’interprétation théorique</a:t>
            </a:r>
            <a:endParaRPr lang="fr-FR" dirty="0"/>
          </a:p>
        </p:txBody>
      </p:sp>
      <p:sp>
        <p:nvSpPr>
          <p:cNvPr id="3" name="Espace réservé du contenu 2"/>
          <p:cNvSpPr>
            <a:spLocks noGrp="1"/>
          </p:cNvSpPr>
          <p:nvPr>
            <p:ph idx="1"/>
          </p:nvPr>
        </p:nvSpPr>
        <p:spPr>
          <a:xfrm>
            <a:off x="406400" y="1341438"/>
            <a:ext cx="8486080" cy="4607842"/>
          </a:xfrm>
        </p:spPr>
        <p:txBody>
          <a:bodyPr/>
          <a:lstStyle/>
          <a:p>
            <a:pPr algn="just"/>
            <a:r>
              <a:rPr lang="fr-FR" dirty="0"/>
              <a:t>Un taux d’emploi très élevé peut donc être socialement </a:t>
            </a:r>
            <a:r>
              <a:rPr lang="fr-FR" dirty="0" smtClean="0"/>
              <a:t>négatif.</a:t>
            </a:r>
          </a:p>
          <a:p>
            <a:pPr algn="just"/>
            <a:r>
              <a:rPr lang="fr-FR" dirty="0" smtClean="0"/>
              <a:t>Le succès de la notion de taux d’emploi exprime de façon synthétique la nouvelle philosophie sociale en matière de travail et de plein emploi à la fois progressiste et néolibérale.</a:t>
            </a:r>
          </a:p>
          <a:p>
            <a:pPr algn="just"/>
            <a:r>
              <a:rPr lang="fr-FR" dirty="0" smtClean="0"/>
              <a:t>- Progressiste : le taux d’emploi permet de pointer des inégalités en matière d’emploi : femmes, immigrés ou personnes issues de l’immigration et de justifier des mesures incitatives anti-discrimination.</a:t>
            </a:r>
          </a:p>
          <a:p>
            <a:pPr algn="just"/>
            <a:r>
              <a:rPr lang="fr-FR" dirty="0" smtClean="0"/>
              <a:t>Néolibérale : le recours au taux d’emploi permet d’assigner une place particulière au système scolaire et à la protection sociale.</a:t>
            </a:r>
          </a:p>
          <a:p>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305046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cadre d’interprétation théorique</a:t>
            </a:r>
            <a:endParaRPr lang="fr-FR" dirty="0"/>
          </a:p>
        </p:txBody>
      </p:sp>
      <p:sp>
        <p:nvSpPr>
          <p:cNvPr id="3" name="Espace réservé du contenu 2"/>
          <p:cNvSpPr>
            <a:spLocks noGrp="1"/>
          </p:cNvSpPr>
          <p:nvPr>
            <p:ph idx="1"/>
          </p:nvPr>
        </p:nvSpPr>
        <p:spPr>
          <a:xfrm>
            <a:off x="249458" y="1412776"/>
            <a:ext cx="8571013" cy="4607842"/>
          </a:xfrm>
        </p:spPr>
        <p:txBody>
          <a:bodyPr/>
          <a:lstStyle/>
          <a:p>
            <a:r>
              <a:rPr lang="fr-FR" dirty="0" smtClean="0"/>
              <a:t>Remise en cause de la politique d’accès aux études supérieures longues au bénéfice d’études plus courtes et professionnalisées.</a:t>
            </a:r>
          </a:p>
          <a:p>
            <a:r>
              <a:rPr lang="fr-FR" dirty="0" smtClean="0"/>
              <a:t>D’où la valorisation de la formation par apprentissage présentée comme plus performante en matière d’emploi des jeunes.</a:t>
            </a:r>
          </a:p>
          <a:p>
            <a:r>
              <a:rPr lang="fr-FR" dirty="0" smtClean="0"/>
              <a:t>D’où le recul de l‘âge de départ à la retraite, une philosophie restrictive quant au financement des retraites. (discours permanent et obsessionnel sur la « réforme »).</a:t>
            </a:r>
          </a:p>
          <a:p>
            <a:r>
              <a:rPr lang="fr-FR" dirty="0" smtClean="0"/>
              <a:t>Les politiques sociales européennes ont donc principalement pour but d’inciter à la mise au travail de catégories inactives et de réduire le nombre de personnes bénéficiaires de la protections sociale.</a:t>
            </a:r>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151317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cadre d’interprétation théorique</a:t>
            </a:r>
            <a:endParaRPr lang="fr-FR" dirty="0"/>
          </a:p>
        </p:txBody>
      </p:sp>
      <p:sp>
        <p:nvSpPr>
          <p:cNvPr id="3" name="Espace réservé du contenu 2"/>
          <p:cNvSpPr>
            <a:spLocks noGrp="1"/>
          </p:cNvSpPr>
          <p:nvPr>
            <p:ph idx="1"/>
          </p:nvPr>
        </p:nvSpPr>
        <p:spPr>
          <a:xfrm>
            <a:off x="323528" y="1341438"/>
            <a:ext cx="8425185" cy="4607842"/>
          </a:xfrm>
        </p:spPr>
        <p:txBody>
          <a:bodyPr/>
          <a:lstStyle/>
          <a:p>
            <a:pPr algn="just"/>
            <a:r>
              <a:rPr lang="fr-FR" dirty="0" smtClean="0"/>
              <a:t>Les politiques d’insertion désignent aujourd’hui les instruments qui permettent de transformer des inactifs ou peu actifs en actifs performants sur le marché du travail en les adaptant aux nouvelles conditions d’insertion sur le marché du travail.</a:t>
            </a:r>
          </a:p>
          <a:p>
            <a:pPr algn="just"/>
            <a:r>
              <a:rPr lang="fr-FR" dirty="0" smtClean="0"/>
              <a:t>2</a:t>
            </a:r>
            <a:r>
              <a:rPr lang="fr-FR" baseline="30000" dirty="0" smtClean="0"/>
              <a:t>ème</a:t>
            </a:r>
            <a:r>
              <a:rPr lang="fr-FR" dirty="0" smtClean="0"/>
              <a:t> terme : employabilité </a:t>
            </a:r>
          </a:p>
          <a:p>
            <a:pPr algn="just"/>
            <a:r>
              <a:rPr lang="fr-FR" dirty="0" smtClean="0"/>
              <a:t>Chaque individu est perçu comme détenteur d’un « capital humain » qu’il doit faire fructifier et rentabiliser à son « juste prix » sur le marché du travail. Succès du concept d’employabilité qui mesure la capacité d’un salarié à ce qu’il soit fait appel à ses compétences. Il lui appartient donc de se former pour entretenir son capital, de développer ses compétences. Bref, le salarié devient l’entrepreneur de lui-même.</a:t>
            </a:r>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1173151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cadre d’interprétation  théorique</a:t>
            </a:r>
            <a:endParaRPr lang="fr-FR" dirty="0"/>
          </a:p>
        </p:txBody>
      </p:sp>
      <p:sp>
        <p:nvSpPr>
          <p:cNvPr id="3" name="Espace réservé du contenu 2"/>
          <p:cNvSpPr>
            <a:spLocks noGrp="1"/>
          </p:cNvSpPr>
          <p:nvPr>
            <p:ph idx="1"/>
          </p:nvPr>
        </p:nvSpPr>
        <p:spPr>
          <a:xfrm>
            <a:off x="406400" y="1341438"/>
            <a:ext cx="8342313" cy="4607842"/>
          </a:xfrm>
        </p:spPr>
        <p:txBody>
          <a:bodyPr/>
          <a:lstStyle/>
          <a:p>
            <a:r>
              <a:rPr lang="fr-FR" dirty="0" smtClean="0"/>
              <a:t>On passe ainsi du </a:t>
            </a:r>
            <a:r>
              <a:rPr lang="fr-FR" dirty="0" err="1"/>
              <a:t>w</a:t>
            </a:r>
            <a:r>
              <a:rPr lang="fr-FR" dirty="0" err="1" smtClean="0"/>
              <a:t>elfare</a:t>
            </a:r>
            <a:r>
              <a:rPr lang="fr-FR" dirty="0" smtClean="0"/>
              <a:t> au </a:t>
            </a:r>
            <a:r>
              <a:rPr lang="fr-FR" dirty="0" err="1" smtClean="0"/>
              <a:t>workfare</a:t>
            </a:r>
            <a:r>
              <a:rPr lang="fr-FR" dirty="0" smtClean="0"/>
              <a:t> </a:t>
            </a:r>
          </a:p>
          <a:p>
            <a:pPr algn="just"/>
            <a:r>
              <a:rPr lang="fr-FR" dirty="0" smtClean="0"/>
              <a:t>Objectif : fabriquer des acteurs économiques mobiles et flexibles c’est-à-dire capables de s’orienter dans des configurations économiques changeantes et </a:t>
            </a:r>
            <a:r>
              <a:rPr lang="fr-FR" dirty="0"/>
              <a:t>d’accepter des normes de travail plus ou moins contraignantes selon les secteurs </a:t>
            </a:r>
            <a:r>
              <a:rPr lang="fr-FR" dirty="0" smtClean="0"/>
              <a:t>et les périodes.</a:t>
            </a:r>
            <a:endParaRPr lang="fr-FR" dirty="0"/>
          </a:p>
          <a:p>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30364589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Grp="1" noChangeArrowheads="1"/>
          </p:cNvSpPr>
          <p:nvPr>
            <p:ph type="dt" sz="half" idx="2"/>
          </p:nvPr>
        </p:nvSpPr>
        <p:spPr/>
        <p:txBody>
          <a:bodyPr/>
          <a:lstStyle/>
          <a:p>
            <a:r>
              <a:rPr lang="fr-FR" smtClean="0"/>
              <a:t>18/07/2017</a:t>
            </a:r>
            <a:endParaRPr lang="fr-FR"/>
          </a:p>
        </p:txBody>
      </p:sp>
      <p:sp>
        <p:nvSpPr>
          <p:cNvPr id="4" name="Rectangle 8"/>
          <p:cNvSpPr>
            <a:spLocks noGrp="1" noChangeArrowheads="1"/>
          </p:cNvSpPr>
          <p:nvPr>
            <p:ph type="ftr" sz="quarter" idx="3"/>
          </p:nvPr>
        </p:nvSpPr>
        <p:spPr/>
        <p:txBody>
          <a:bodyPr/>
          <a:lstStyle/>
          <a:p>
            <a:r>
              <a:rPr lang="fr-FR" smtClean="0"/>
              <a:t>idées et politiques sociales européennes</a:t>
            </a:r>
            <a:endParaRPr lang="fr-FR"/>
          </a:p>
        </p:txBody>
      </p:sp>
      <p:sp>
        <p:nvSpPr>
          <p:cNvPr id="53250" name="Rectangle 2"/>
          <p:cNvSpPr>
            <a:spLocks noGrp="1" noChangeArrowheads="1"/>
          </p:cNvSpPr>
          <p:nvPr>
            <p:ph type="ctrTitle"/>
          </p:nvPr>
        </p:nvSpPr>
        <p:spPr/>
        <p:txBody>
          <a:bodyPr/>
          <a:lstStyle/>
          <a:p>
            <a:r>
              <a:rPr lang="fr-FR" dirty="0"/>
              <a:t/>
            </a:r>
            <a:br>
              <a:rPr lang="fr-FR" dirty="0"/>
            </a:br>
            <a:r>
              <a:rPr lang="fr-FR" dirty="0"/>
              <a:t>N</a:t>
            </a:r>
            <a:r>
              <a:rPr lang="fr-FR" dirty="0" smtClean="0"/>
              <a:t>ouvel esprit du capitalisme et néo-libéralisme</a:t>
            </a:r>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
        <p:nvSpPr>
          <p:cNvPr id="54274" name="Rectangle 2"/>
          <p:cNvSpPr>
            <a:spLocks noGrp="1" noChangeArrowheads="1"/>
          </p:cNvSpPr>
          <p:nvPr>
            <p:ph type="title"/>
          </p:nvPr>
        </p:nvSpPr>
        <p:spPr/>
        <p:txBody>
          <a:bodyPr/>
          <a:lstStyle/>
          <a:p>
            <a:r>
              <a:rPr lang="fr-FR" dirty="0" smtClean="0"/>
              <a:t>Un nouvel esprit du capitalisme</a:t>
            </a:r>
            <a:endParaRPr lang="fr-FR" dirty="0"/>
          </a:p>
        </p:txBody>
      </p:sp>
      <p:sp>
        <p:nvSpPr>
          <p:cNvPr id="54275" name="Rectangle 3"/>
          <p:cNvSpPr>
            <a:spLocks noGrp="1" noChangeArrowheads="1"/>
          </p:cNvSpPr>
          <p:nvPr>
            <p:ph type="body" idx="1"/>
          </p:nvPr>
        </p:nvSpPr>
        <p:spPr>
          <a:xfrm>
            <a:off x="251520" y="1341438"/>
            <a:ext cx="8568952" cy="4607842"/>
          </a:xfrm>
        </p:spPr>
        <p:txBody>
          <a:bodyPr/>
          <a:lstStyle/>
          <a:p>
            <a:pPr algn="just"/>
            <a:r>
              <a:rPr lang="fr-FR" dirty="0" smtClean="0"/>
              <a:t>Le salarié devient l’entrepreneur de sa propre force de travail.</a:t>
            </a:r>
          </a:p>
          <a:p>
            <a:pPr algn="just"/>
            <a:r>
              <a:rPr lang="fr-FR" dirty="0" smtClean="0"/>
              <a:t>L’idée même de chômage devient obsolète : s’il ne parvient plus à vendre sa force de travail « l’entrepreneur » doit s’adapter en baissant ses prix (son salaire) et/ou réorienter et mieux qualifier « son produit » (sa force de travail).</a:t>
            </a:r>
          </a:p>
          <a:p>
            <a:pPr algn="just"/>
            <a:r>
              <a:rPr lang="fr-FR" dirty="0" smtClean="0"/>
              <a:t>Le contrat de travail indéterminé qui témoigne d’un lien non limité dans le temps entre les salarié et l’employeur et qui crée des devoirs collectifs réciproques se trouve de plus en plus concurrencé par d’autres types de contrat : contrat à durée déterminée, contrat de projet qui ne créent plus de devoirs collectifs réciproques</a:t>
            </a:r>
            <a:r>
              <a:rPr lang="fr-FR" dirty="0"/>
              <a:t> </a:t>
            </a:r>
            <a:r>
              <a:rPr lang="fr-FR" dirty="0" smtClean="0"/>
              <a:t>mais une relation individualisée.</a:t>
            </a:r>
          </a:p>
          <a:p>
            <a:pPr algn="just"/>
            <a:r>
              <a:rPr lang="fr-FR" dirty="0" smtClean="0"/>
              <a:t>Luc Boltanski et Eve </a:t>
            </a:r>
            <a:r>
              <a:rPr lang="fr-FR" dirty="0" err="1" smtClean="0"/>
              <a:t>Chiapello</a:t>
            </a:r>
            <a:r>
              <a:rPr lang="fr-FR" dirty="0" smtClean="0"/>
              <a:t> parlent d’un « nouvel esprit du capitalisme » pour décrire cette situation.</a:t>
            </a:r>
          </a:p>
          <a:p>
            <a:pPr algn="just"/>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néo-libéralisme</a:t>
            </a:r>
            <a:endParaRPr lang="fr-FR" dirty="0"/>
          </a:p>
        </p:txBody>
      </p:sp>
      <p:sp>
        <p:nvSpPr>
          <p:cNvPr id="3" name="Espace réservé du contenu 2"/>
          <p:cNvSpPr>
            <a:spLocks noGrp="1"/>
          </p:cNvSpPr>
          <p:nvPr>
            <p:ph idx="1"/>
          </p:nvPr>
        </p:nvSpPr>
        <p:spPr>
          <a:xfrm>
            <a:off x="406400" y="1341438"/>
            <a:ext cx="8342313" cy="4607842"/>
          </a:xfrm>
        </p:spPr>
        <p:txBody>
          <a:bodyPr/>
          <a:lstStyle/>
          <a:p>
            <a:r>
              <a:rPr lang="fr-FR" dirty="0" smtClean="0"/>
              <a:t>Ce « nouvel esprit du capitalisme » renvoie sur le plan des idées politiques à une doctrine qui est le néo-libéralisme.</a:t>
            </a:r>
            <a:br>
              <a:rPr lang="fr-FR" dirty="0" smtClean="0"/>
            </a:br>
            <a:r>
              <a:rPr lang="fr-FR" dirty="0" smtClean="0"/>
              <a:t>Celui-ci a un sens précis</a:t>
            </a:r>
          </a:p>
          <a:p>
            <a:pPr marL="342900" indent="-342900">
              <a:buFontTx/>
              <a:buChar char="-"/>
            </a:pPr>
            <a:r>
              <a:rPr lang="fr-FR" dirty="0" smtClean="0"/>
              <a:t>Le terme est forgé dans les années 1930 et il vise à décrire une troisième voie entre le communisme (ou toutes les formes de dirigisme économique) et le libéralisme classique (associé au laisser-faire).</a:t>
            </a:r>
          </a:p>
          <a:p>
            <a:pPr marL="342900" indent="-342900">
              <a:buFontTx/>
              <a:buChar char="-"/>
            </a:pPr>
            <a:r>
              <a:rPr lang="fr-FR" dirty="0" smtClean="0"/>
              <a:t>Il emprunte au libéralisme </a:t>
            </a:r>
            <a:r>
              <a:rPr lang="fr-FR" dirty="0"/>
              <a:t>la conviction selon </a:t>
            </a:r>
            <a:r>
              <a:rPr lang="fr-FR" dirty="0" smtClean="0"/>
              <a:t>laquelle le </a:t>
            </a:r>
            <a:r>
              <a:rPr lang="fr-FR" dirty="0"/>
              <a:t>libre marché reste la meilleure source de </a:t>
            </a:r>
            <a:r>
              <a:rPr lang="fr-FR" dirty="0" smtClean="0"/>
              <a:t>création de </a:t>
            </a:r>
            <a:r>
              <a:rPr lang="fr-FR" dirty="0"/>
              <a:t>richesse et de préservation des libertés individuelles</a:t>
            </a:r>
            <a:r>
              <a:rPr lang="fr-FR" dirty="0" smtClean="0"/>
              <a:t>.</a:t>
            </a:r>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12998826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néo-libéralisme</a:t>
            </a:r>
            <a:endParaRPr lang="fr-FR" dirty="0"/>
          </a:p>
        </p:txBody>
      </p:sp>
      <p:sp>
        <p:nvSpPr>
          <p:cNvPr id="3" name="Espace réservé du contenu 2"/>
          <p:cNvSpPr>
            <a:spLocks noGrp="1"/>
          </p:cNvSpPr>
          <p:nvPr>
            <p:ph idx="1"/>
          </p:nvPr>
        </p:nvSpPr>
        <p:spPr>
          <a:xfrm>
            <a:off x="406400" y="1341438"/>
            <a:ext cx="8342313" cy="4607842"/>
          </a:xfrm>
        </p:spPr>
        <p:txBody>
          <a:bodyPr/>
          <a:lstStyle/>
          <a:p>
            <a:pPr algn="just"/>
            <a:r>
              <a:rPr lang="fr-FR" dirty="0"/>
              <a:t>Mais il rompt avec le libéralisme classique sur un point : il demande à l’Etat et aux institutions dans leur </a:t>
            </a:r>
            <a:r>
              <a:rPr lang="fr-FR" dirty="0" smtClean="0"/>
              <a:t>ensemble, </a:t>
            </a:r>
            <a:r>
              <a:rPr lang="fr-FR" dirty="0"/>
              <a:t>par leurs politiques </a:t>
            </a:r>
            <a:r>
              <a:rPr lang="fr-FR" dirty="0" smtClean="0"/>
              <a:t>publiques, </a:t>
            </a:r>
            <a:r>
              <a:rPr lang="fr-FR" dirty="0"/>
              <a:t>de développer la logique de </a:t>
            </a:r>
            <a:r>
              <a:rPr lang="fr-FR" dirty="0" smtClean="0"/>
              <a:t>marché dans l’ensemble des relations sociales.</a:t>
            </a:r>
          </a:p>
          <a:p>
            <a:pPr algn="just"/>
            <a:r>
              <a:rPr lang="fr-FR" dirty="0" smtClean="0"/>
              <a:t>D’où le paradoxe suivant : plus de marché s’accompagne de plus de politiques publiques et de plus d’intervention de l’Etat mais celui-ci ne poursuit plus les mêmes objectifs que dans les années 1960 (démantèlement ou réduction de l’Etat-providence).</a:t>
            </a:r>
            <a:endParaRPr lang="fr-FR" dirty="0"/>
          </a:p>
          <a:p>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37233391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nouvel esprit du capitalisme</a:t>
            </a:r>
            <a:endParaRPr lang="fr-FR" dirty="0"/>
          </a:p>
        </p:txBody>
      </p:sp>
      <p:sp>
        <p:nvSpPr>
          <p:cNvPr id="3" name="Espace réservé du contenu 2"/>
          <p:cNvSpPr>
            <a:spLocks noGrp="1"/>
          </p:cNvSpPr>
          <p:nvPr>
            <p:ph idx="1"/>
          </p:nvPr>
        </p:nvSpPr>
        <p:spPr>
          <a:xfrm>
            <a:off x="323528" y="1341438"/>
            <a:ext cx="8425185" cy="4607842"/>
          </a:xfrm>
        </p:spPr>
        <p:txBody>
          <a:bodyPr/>
          <a:lstStyle/>
          <a:p>
            <a:r>
              <a:rPr lang="fr-FR" dirty="0" smtClean="0"/>
              <a:t>Ce néo-libéralisme ne s’incarne pas dans un corpus abstrait d’idées politiques mais dans un « nouvel esprit du capitalisme ».</a:t>
            </a:r>
            <a:br>
              <a:rPr lang="fr-FR" dirty="0" smtClean="0"/>
            </a:br>
            <a:r>
              <a:rPr lang="fr-FR" dirty="0" smtClean="0"/>
              <a:t>Concept forgé par Max Weber dans </a:t>
            </a:r>
            <a:r>
              <a:rPr lang="fr-FR" i="1" dirty="0" smtClean="0"/>
              <a:t>L’Ethique protestante et l’esprit du capitalisme </a:t>
            </a:r>
            <a:r>
              <a:rPr lang="fr-FR" dirty="0" smtClean="0"/>
              <a:t>(1905).</a:t>
            </a:r>
          </a:p>
          <a:p>
            <a:r>
              <a:rPr lang="fr-FR" dirty="0" smtClean="0"/>
              <a:t>L’esprit du capitalisme est l’idéologie qui justifie l’engagement dans le capitalisme. Cet engagement ne va en effet pas de soi.</a:t>
            </a:r>
          </a:p>
          <a:p>
            <a:r>
              <a:rPr lang="fr-FR" dirty="0" smtClean="0"/>
              <a:t>Cet esprit évolue selon les périodes. On peut en repérer trois principales :</a:t>
            </a:r>
          </a:p>
          <a:p>
            <a:r>
              <a:rPr lang="fr-FR" dirty="0" smtClean="0"/>
              <a:t>Fin XIXème siècle : figure de l’individu conquérant. Emancipation de l’individu de ses liens traditionnels</a:t>
            </a:r>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1564474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du séminaire</a:t>
            </a:r>
            <a:endParaRPr lang="fr-FR" dirty="0"/>
          </a:p>
        </p:txBody>
      </p:sp>
      <p:sp>
        <p:nvSpPr>
          <p:cNvPr id="3" name="Espace réservé du contenu 2"/>
          <p:cNvSpPr>
            <a:spLocks noGrp="1"/>
          </p:cNvSpPr>
          <p:nvPr>
            <p:ph idx="1"/>
          </p:nvPr>
        </p:nvSpPr>
        <p:spPr>
          <a:xfrm>
            <a:off x="406400" y="1124744"/>
            <a:ext cx="8342313" cy="4824536"/>
          </a:xfrm>
        </p:spPr>
        <p:txBody>
          <a:bodyPr/>
          <a:lstStyle/>
          <a:p>
            <a:r>
              <a:rPr lang="fr-FR" dirty="0" smtClean="0"/>
              <a:t>Objectif principal</a:t>
            </a:r>
          </a:p>
          <a:p>
            <a:endParaRPr lang="fr-FR" dirty="0" smtClean="0"/>
          </a:p>
          <a:p>
            <a:pPr algn="just"/>
            <a:r>
              <a:rPr lang="fr-FR" dirty="0" smtClean="0"/>
              <a:t>Analyser la place des idées politiques dans les politiques sociales européennes. Montrer le lien entre politiques publiques et idées politiques.</a:t>
            </a:r>
          </a:p>
          <a:p>
            <a:pPr marL="342900" indent="-342900">
              <a:buFontTx/>
              <a:buChar char="-"/>
            </a:pPr>
            <a:endParaRPr lang="fr-FR" dirty="0" smtClean="0"/>
          </a:p>
          <a:p>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11843184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nouvel esprit du capitalisme</a:t>
            </a:r>
            <a:endParaRPr lang="fr-FR" dirty="0"/>
          </a:p>
        </p:txBody>
      </p:sp>
      <p:sp>
        <p:nvSpPr>
          <p:cNvPr id="3" name="Espace réservé du contenu 2"/>
          <p:cNvSpPr>
            <a:spLocks noGrp="1"/>
          </p:cNvSpPr>
          <p:nvPr>
            <p:ph idx="1"/>
          </p:nvPr>
        </p:nvSpPr>
        <p:spPr>
          <a:xfrm>
            <a:off x="406400" y="1341438"/>
            <a:ext cx="8342313" cy="4607842"/>
          </a:xfrm>
        </p:spPr>
        <p:txBody>
          <a:bodyPr/>
          <a:lstStyle/>
          <a:p>
            <a:pPr algn="just"/>
            <a:r>
              <a:rPr lang="fr-FR" dirty="0"/>
              <a:t>Années 1930-1970 : figure de l’entreprise rationnelle et </a:t>
            </a:r>
            <a:r>
              <a:rPr lang="fr-FR" dirty="0" smtClean="0"/>
              <a:t>planificatrice. Collaboration Etat-grandes entreprises</a:t>
            </a:r>
          </a:p>
          <a:p>
            <a:pPr algn="just"/>
            <a:r>
              <a:rPr lang="fr-FR" dirty="0" smtClean="0"/>
              <a:t>Depuis les années 1970 : modèle de la mondialisation et du réseau. Valorisation de la mobilité du travailleur (géographique, professionnelle, sociale = flexibilité) et culte de la performance</a:t>
            </a:r>
          </a:p>
          <a:p>
            <a:pPr algn="just"/>
            <a:r>
              <a:rPr lang="fr-FR" dirty="0" smtClean="0"/>
              <a:t>Le rôle des politiques sociales est d’accompagner la flexibilité et la performance du travailleur et d’accroître la mise au travail </a:t>
            </a:r>
            <a:r>
              <a:rPr lang="fr-FR" smtClean="0"/>
              <a:t>des individus.</a:t>
            </a:r>
            <a:endParaRPr lang="fr-FR" dirty="0" smtClean="0"/>
          </a:p>
          <a:p>
            <a:pPr algn="just"/>
            <a:endParaRPr lang="fr-FR" dirty="0"/>
          </a:p>
          <a:p>
            <a:pPr algn="just"/>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1854976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du séminaire</a:t>
            </a:r>
            <a:endParaRPr lang="fr-FR" dirty="0"/>
          </a:p>
        </p:txBody>
      </p:sp>
      <p:sp>
        <p:nvSpPr>
          <p:cNvPr id="3" name="Espace réservé du contenu 2"/>
          <p:cNvSpPr>
            <a:spLocks noGrp="1"/>
          </p:cNvSpPr>
          <p:nvPr>
            <p:ph idx="1"/>
          </p:nvPr>
        </p:nvSpPr>
        <p:spPr>
          <a:xfrm>
            <a:off x="406400" y="1124744"/>
            <a:ext cx="8342313" cy="4824536"/>
          </a:xfrm>
        </p:spPr>
        <p:txBody>
          <a:bodyPr/>
          <a:lstStyle/>
          <a:p>
            <a:pPr algn="just"/>
            <a:r>
              <a:rPr lang="fr-FR" dirty="0" smtClean="0"/>
              <a:t>Objectifs secondaires</a:t>
            </a:r>
          </a:p>
          <a:p>
            <a:pPr algn="just"/>
            <a:endParaRPr lang="fr-FR" dirty="0" smtClean="0"/>
          </a:p>
          <a:p>
            <a:pPr marL="342900" indent="-342900" algn="just">
              <a:buFontTx/>
              <a:buChar char="-"/>
            </a:pPr>
            <a:r>
              <a:rPr lang="fr-FR" dirty="0" smtClean="0"/>
              <a:t>Montrer le rôle des idéologies dans les politiques publiques: les politiques publiques ne sont pas seulement des réponses à des problèmes mais « construisent » les problèmes à travers un prisme idéologique et ensuite offrent une réponse « adaptée » aux problèmes qu’elles ont construits.</a:t>
            </a:r>
          </a:p>
          <a:p>
            <a:pPr marL="342900" indent="-342900" algn="just">
              <a:buFontTx/>
              <a:buChar char="-"/>
            </a:pPr>
            <a:r>
              <a:rPr lang="fr-FR" dirty="0" smtClean="0"/>
              <a:t>Introduire à un courant de l’analyse des politiques publiques : l’approche cognitive des politiques publiques (méthodologie de la recherche).</a:t>
            </a:r>
          </a:p>
          <a:p>
            <a:pPr marL="342900" indent="-342900">
              <a:buFontTx/>
              <a:buChar char="-"/>
            </a:pPr>
            <a:endParaRPr lang="fr-FR" dirty="0" smtClean="0"/>
          </a:p>
          <a:p>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3779182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du séminaire</a:t>
            </a:r>
            <a:endParaRPr lang="fr-FR" dirty="0"/>
          </a:p>
        </p:txBody>
      </p:sp>
      <p:sp>
        <p:nvSpPr>
          <p:cNvPr id="3" name="Espace réservé du contenu 2"/>
          <p:cNvSpPr>
            <a:spLocks noGrp="1"/>
          </p:cNvSpPr>
          <p:nvPr>
            <p:ph idx="1"/>
          </p:nvPr>
        </p:nvSpPr>
        <p:spPr>
          <a:xfrm>
            <a:off x="374658" y="1340768"/>
            <a:ext cx="8445813" cy="4607842"/>
          </a:xfrm>
        </p:spPr>
        <p:txBody>
          <a:bodyPr/>
          <a:lstStyle/>
          <a:p>
            <a:endParaRPr lang="fr-FR" dirty="0" smtClean="0"/>
          </a:p>
          <a:p>
            <a:r>
              <a:rPr lang="fr-FR" dirty="0" smtClean="0"/>
              <a:t>1 - Rappel des principaux éléments des politiques sociales européennes</a:t>
            </a:r>
          </a:p>
          <a:p>
            <a:r>
              <a:rPr lang="fr-FR" dirty="0" smtClean="0"/>
              <a:t>2 - L’approche cognitive des politiques publiques</a:t>
            </a:r>
          </a:p>
          <a:p>
            <a:r>
              <a:rPr lang="fr-FR" dirty="0" smtClean="0"/>
              <a:t>3 - l’application de l’approche cognitive des politiques aux politiques sociales</a:t>
            </a:r>
          </a:p>
          <a:p>
            <a:r>
              <a:rPr lang="fr-FR" dirty="0" smtClean="0"/>
              <a:t>4- Nouvel esprit du capitalisme et néo-libéralisme</a:t>
            </a:r>
          </a:p>
          <a:p>
            <a:endParaRPr lang="fr-FR" dirty="0" smtClean="0"/>
          </a:p>
          <a:p>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1639280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9"/>
          <p:cNvSpPr>
            <a:spLocks noGrp="1" noChangeArrowheads="1"/>
          </p:cNvSpPr>
          <p:nvPr>
            <p:ph type="dt" sz="half" idx="2"/>
          </p:nvPr>
        </p:nvSpPr>
        <p:spPr/>
        <p:txBody>
          <a:bodyPr/>
          <a:lstStyle/>
          <a:p>
            <a:r>
              <a:rPr lang="fr-FR" smtClean="0"/>
              <a:t>18/07/2017</a:t>
            </a:r>
            <a:endParaRPr lang="fr-FR"/>
          </a:p>
        </p:txBody>
      </p:sp>
      <p:sp>
        <p:nvSpPr>
          <p:cNvPr id="4" name="Rectangle 10"/>
          <p:cNvSpPr>
            <a:spLocks noGrp="1" noChangeArrowheads="1"/>
          </p:cNvSpPr>
          <p:nvPr>
            <p:ph type="ftr" sz="quarter" idx="3"/>
          </p:nvPr>
        </p:nvSpPr>
        <p:spPr/>
        <p:txBody>
          <a:bodyPr/>
          <a:lstStyle/>
          <a:p>
            <a:r>
              <a:rPr lang="fr-FR" smtClean="0"/>
              <a:t>idées et politiques sociales européennes</a:t>
            </a:r>
            <a:endParaRPr lang="fr-FR"/>
          </a:p>
        </p:txBody>
      </p:sp>
      <p:sp>
        <p:nvSpPr>
          <p:cNvPr id="6146" name="Rectangle 2"/>
          <p:cNvSpPr>
            <a:spLocks noGrp="1" noChangeArrowheads="1"/>
          </p:cNvSpPr>
          <p:nvPr>
            <p:ph type="ctrTitle"/>
          </p:nvPr>
        </p:nvSpPr>
        <p:spPr/>
        <p:txBody>
          <a:bodyPr/>
          <a:lstStyle/>
          <a:p>
            <a:r>
              <a:rPr lang="fr-FR" dirty="0"/>
              <a:t>L</a:t>
            </a:r>
            <a:r>
              <a:rPr lang="fr-FR" dirty="0" smtClean="0"/>
              <a:t>es politiques sociales européennes</a:t>
            </a:r>
            <a:endParaRPr lang="fr-FR" dirty="0"/>
          </a:p>
        </p:txBody>
      </p:sp>
    </p:spTree>
    <p:extLst>
      <p:ext uri="{BB962C8B-B14F-4D97-AF65-F5344CB8AC3E}">
        <p14:creationId xmlns:p14="http://schemas.microsoft.com/office/powerpoint/2010/main" val="35616445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
        <p:nvSpPr>
          <p:cNvPr id="113666" name="Rectangle 2"/>
          <p:cNvSpPr>
            <a:spLocks noGrp="1" noChangeArrowheads="1"/>
          </p:cNvSpPr>
          <p:nvPr>
            <p:ph type="title"/>
          </p:nvPr>
        </p:nvSpPr>
        <p:spPr/>
        <p:txBody>
          <a:bodyPr/>
          <a:lstStyle/>
          <a:p>
            <a:r>
              <a:rPr lang="fr-FR" dirty="0" smtClean="0"/>
              <a:t>Les politiques sociales européennes</a:t>
            </a:r>
            <a:endParaRPr lang="fr-FR" dirty="0"/>
          </a:p>
        </p:txBody>
      </p:sp>
      <p:sp>
        <p:nvSpPr>
          <p:cNvPr id="113667" name="Rectangle 3"/>
          <p:cNvSpPr>
            <a:spLocks noGrp="1" noChangeArrowheads="1"/>
          </p:cNvSpPr>
          <p:nvPr>
            <p:ph type="body" idx="1"/>
          </p:nvPr>
        </p:nvSpPr>
        <p:spPr>
          <a:xfrm>
            <a:off x="406400" y="1341438"/>
            <a:ext cx="8414072" cy="4607842"/>
          </a:xfrm>
        </p:spPr>
        <p:txBody>
          <a:bodyPr/>
          <a:lstStyle/>
          <a:p>
            <a:endParaRPr lang="fr-FR" dirty="0" smtClean="0"/>
          </a:p>
          <a:p>
            <a:r>
              <a:rPr lang="fr-FR" sz="2400" dirty="0" smtClean="0"/>
              <a:t>3 objectifs principaux poursuivis à des rythmes différents :</a:t>
            </a:r>
          </a:p>
          <a:p>
            <a:endParaRPr lang="fr-FR" sz="2400" dirty="0" smtClean="0"/>
          </a:p>
          <a:p>
            <a:pPr marL="342900" indent="-342900">
              <a:buFontTx/>
              <a:buChar char="-"/>
            </a:pPr>
            <a:r>
              <a:rPr lang="fr-FR" dirty="0" smtClean="0"/>
              <a:t>Assurer la libre circulation des travailleurs</a:t>
            </a:r>
          </a:p>
          <a:p>
            <a:pPr marL="342900" indent="-342900">
              <a:buFontTx/>
              <a:buChar char="-"/>
            </a:pPr>
            <a:r>
              <a:rPr lang="fr-FR" dirty="0" smtClean="0"/>
              <a:t>Garantir le respect des droits fondamentaux</a:t>
            </a:r>
          </a:p>
          <a:p>
            <a:pPr marL="342900" indent="-342900">
              <a:buFontTx/>
              <a:buChar char="-"/>
            </a:pPr>
            <a:r>
              <a:rPr lang="fr-FR" dirty="0" smtClean="0"/>
              <a:t>Favoriser l’emploi et une croissance inclusive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e la date 3"/>
          <p:cNvSpPr>
            <a:spLocks noGrp="1"/>
          </p:cNvSpPr>
          <p:nvPr>
            <p:ph type="dt" sz="half" idx="10"/>
          </p:nvPr>
        </p:nvSpPr>
        <p:spPr/>
        <p:txBody>
          <a:bodyPr/>
          <a:lstStyle/>
          <a:p>
            <a:r>
              <a:rPr lang="fr-FR" smtClean="0"/>
              <a:t>18/07/2017</a:t>
            </a:r>
            <a:endParaRPr lang="fr-FR"/>
          </a:p>
        </p:txBody>
      </p:sp>
      <p:sp>
        <p:nvSpPr>
          <p:cNvPr id="6" name="Espace réservé du pied de page 4"/>
          <p:cNvSpPr>
            <a:spLocks noGrp="1"/>
          </p:cNvSpPr>
          <p:nvPr>
            <p:ph type="ftr" sz="quarter" idx="11"/>
          </p:nvPr>
        </p:nvSpPr>
        <p:spPr/>
        <p:txBody>
          <a:bodyPr/>
          <a:lstStyle/>
          <a:p>
            <a:r>
              <a:rPr lang="fr-FR" smtClean="0"/>
              <a:t>idées et politiques sociales européennes</a:t>
            </a:r>
            <a:endParaRPr lang="fr-FR"/>
          </a:p>
        </p:txBody>
      </p:sp>
      <p:sp>
        <p:nvSpPr>
          <p:cNvPr id="3074" name="Rectangle 2"/>
          <p:cNvSpPr>
            <a:spLocks noGrp="1" noChangeArrowheads="1"/>
          </p:cNvSpPr>
          <p:nvPr>
            <p:ph type="title"/>
          </p:nvPr>
        </p:nvSpPr>
        <p:spPr/>
        <p:txBody>
          <a:bodyPr/>
          <a:lstStyle/>
          <a:p>
            <a:r>
              <a:rPr lang="fr-FR" dirty="0" smtClean="0"/>
              <a:t>Les politiques sociales européennes</a:t>
            </a:r>
            <a:endParaRPr lang="fr-FR" dirty="0"/>
          </a:p>
        </p:txBody>
      </p:sp>
      <p:sp>
        <p:nvSpPr>
          <p:cNvPr id="3075" name="Rectangle 3"/>
          <p:cNvSpPr>
            <a:spLocks noGrp="1" noChangeArrowheads="1"/>
          </p:cNvSpPr>
          <p:nvPr>
            <p:ph type="body" idx="1"/>
          </p:nvPr>
        </p:nvSpPr>
        <p:spPr>
          <a:xfrm>
            <a:off x="636588" y="1340768"/>
            <a:ext cx="8183884" cy="4607842"/>
          </a:xfrm>
        </p:spPr>
        <p:txBody>
          <a:bodyPr/>
          <a:lstStyle/>
          <a:p>
            <a:r>
              <a:rPr lang="fr-FR" sz="2400" dirty="0" smtClean="0"/>
              <a:t>La libre circulation des travailleurs</a:t>
            </a:r>
          </a:p>
          <a:p>
            <a:pPr marL="342900" indent="-342900" algn="just">
              <a:buFontTx/>
              <a:buChar char="-"/>
            </a:pPr>
            <a:r>
              <a:rPr lang="fr-FR" dirty="0"/>
              <a:t>U</a:t>
            </a:r>
            <a:r>
              <a:rPr lang="fr-FR" dirty="0" smtClean="0"/>
              <a:t>n prolongement de l’Europe économique (marché commun).</a:t>
            </a:r>
          </a:p>
          <a:p>
            <a:pPr marL="342900" indent="-342900" algn="just">
              <a:buFontTx/>
              <a:buChar char="-"/>
            </a:pPr>
            <a:r>
              <a:rPr lang="fr-FR" dirty="0" smtClean="0"/>
              <a:t>Liberté de circulation des travailleurs : un principe d’égalité de traitement</a:t>
            </a:r>
          </a:p>
          <a:p>
            <a:pPr marL="342900" indent="-342900" algn="just">
              <a:buFontTx/>
              <a:buChar char="-"/>
            </a:pPr>
            <a:r>
              <a:rPr lang="fr-FR" dirty="0" smtClean="0"/>
              <a:t>Reconnaissance mutuelle des qualifications et des diplômes</a:t>
            </a:r>
          </a:p>
          <a:p>
            <a:pPr marL="342900" indent="-342900" algn="just">
              <a:buFontTx/>
              <a:buChar char="-"/>
            </a:pPr>
            <a:r>
              <a:rPr lang="fr-FR" dirty="0" smtClean="0"/>
              <a:t>Dispositif organisant le statut des travailleurs détachés</a:t>
            </a:r>
          </a:p>
          <a:p>
            <a:pPr marL="342900" indent="-342900" algn="just">
              <a:buFontTx/>
              <a:buChar char="-"/>
            </a:pPr>
            <a:r>
              <a:rPr lang="fr-FR" dirty="0" smtClean="0"/>
              <a:t>Coordination des régimes de sécurité sociale et d’accès aux soins</a:t>
            </a:r>
          </a:p>
          <a:p>
            <a:pPr marL="342900" indent="-342900">
              <a:buFontTx/>
              <a:buChar char="-"/>
            </a:pP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politiques sociales européennes</a:t>
            </a:r>
            <a:endParaRPr lang="fr-FR" dirty="0"/>
          </a:p>
        </p:txBody>
      </p:sp>
      <p:sp>
        <p:nvSpPr>
          <p:cNvPr id="3" name="Espace réservé du contenu 2"/>
          <p:cNvSpPr>
            <a:spLocks noGrp="1"/>
          </p:cNvSpPr>
          <p:nvPr>
            <p:ph idx="1"/>
          </p:nvPr>
        </p:nvSpPr>
        <p:spPr>
          <a:xfrm>
            <a:off x="323528" y="1341438"/>
            <a:ext cx="8425185" cy="4607842"/>
          </a:xfrm>
        </p:spPr>
        <p:txBody>
          <a:bodyPr/>
          <a:lstStyle/>
          <a:p>
            <a:r>
              <a:rPr lang="fr-FR" sz="2400" dirty="0" smtClean="0"/>
              <a:t>Garantir le respect des droits fondamentaux</a:t>
            </a:r>
          </a:p>
          <a:p>
            <a:pPr marL="342900" indent="-342900" algn="just">
              <a:buFontTx/>
              <a:buChar char="-"/>
            </a:pPr>
            <a:r>
              <a:rPr lang="fr-FR" dirty="0" smtClean="0"/>
              <a:t>Protection de la santé et de la sécurité du travailleur (évaluation globale et a priori des risques professionnels, nouvelle approche en médecine du travail, repos minimal, durée maximale du temps de travail…)</a:t>
            </a:r>
          </a:p>
          <a:p>
            <a:pPr marL="342900" indent="-342900" algn="just">
              <a:buFontTx/>
              <a:buChar char="-"/>
            </a:pPr>
            <a:r>
              <a:rPr lang="fr-FR" dirty="0" smtClean="0"/>
              <a:t>Protection de la relation de travail</a:t>
            </a:r>
          </a:p>
          <a:p>
            <a:pPr marL="342900" indent="-342900" algn="just">
              <a:buFontTx/>
              <a:buChar char="-"/>
            </a:pPr>
            <a:r>
              <a:rPr lang="fr-FR" dirty="0" smtClean="0"/>
              <a:t>Implication des travailleurs (création de comités d’entreprise dans les entreprises européennes ou transnationales).</a:t>
            </a:r>
          </a:p>
          <a:p>
            <a:pPr marL="342900" indent="-342900" algn="just">
              <a:buFontTx/>
              <a:buChar char="-"/>
            </a:pPr>
            <a:r>
              <a:rPr lang="fr-FR" dirty="0" smtClean="0"/>
              <a:t>Égalité de traitement hommes-femmes et principe de non-discrimination (religion, conviction, orientation sexuelle, âge handicap…)</a:t>
            </a:r>
            <a:endParaRPr lang="fr-FR" dirty="0"/>
          </a:p>
        </p:txBody>
      </p:sp>
      <p:sp>
        <p:nvSpPr>
          <p:cNvPr id="4" name="Espace réservé de la date 3"/>
          <p:cNvSpPr>
            <a:spLocks noGrp="1"/>
          </p:cNvSpPr>
          <p:nvPr>
            <p:ph type="dt" sz="half" idx="10"/>
          </p:nvPr>
        </p:nvSpPr>
        <p:spPr/>
        <p:txBody>
          <a:bodyPr/>
          <a:lstStyle/>
          <a:p>
            <a:r>
              <a:rPr lang="fr-FR" smtClean="0"/>
              <a:t>18/07/2017</a:t>
            </a:r>
            <a:endParaRPr lang="fr-FR"/>
          </a:p>
        </p:txBody>
      </p:sp>
      <p:sp>
        <p:nvSpPr>
          <p:cNvPr id="5" name="Espace réservé du pied de page 4"/>
          <p:cNvSpPr>
            <a:spLocks noGrp="1"/>
          </p:cNvSpPr>
          <p:nvPr>
            <p:ph type="ftr" sz="quarter" idx="11"/>
          </p:nvPr>
        </p:nvSpPr>
        <p:spPr/>
        <p:txBody>
          <a:bodyPr/>
          <a:lstStyle/>
          <a:p>
            <a:r>
              <a:rPr lang="fr-FR" smtClean="0"/>
              <a:t>idées et politiques sociales européennes</a:t>
            </a:r>
            <a:endParaRPr lang="fr-FR"/>
          </a:p>
        </p:txBody>
      </p:sp>
    </p:spTree>
    <p:extLst>
      <p:ext uri="{BB962C8B-B14F-4D97-AF65-F5344CB8AC3E}">
        <p14:creationId xmlns:p14="http://schemas.microsoft.com/office/powerpoint/2010/main" val="4156828716"/>
      </p:ext>
    </p:extLst>
  </p:cSld>
  <p:clrMapOvr>
    <a:masterClrMapping/>
  </p:clrMapOvr>
</p:sld>
</file>

<file path=ppt/theme/theme1.xml><?xml version="1.0" encoding="utf-8"?>
<a:theme xmlns:a="http://schemas.openxmlformats.org/drawingml/2006/main" name="UPEC Rose">
  <a:themeElements>
    <a:clrScheme name="UPEC_Couleurs">
      <a:dk1>
        <a:srgbClr val="000000"/>
      </a:dk1>
      <a:lt1>
        <a:srgbClr val="FFFFFF"/>
      </a:lt1>
      <a:dk2>
        <a:srgbClr val="E42535"/>
      </a:dk2>
      <a:lt2>
        <a:srgbClr val="D9D4D2"/>
      </a:lt2>
      <a:accent1>
        <a:srgbClr val="E8588F"/>
      </a:accent1>
      <a:accent2>
        <a:srgbClr val="38B5B8"/>
      </a:accent2>
      <a:accent3>
        <a:srgbClr val="F19217"/>
      </a:accent3>
      <a:accent4>
        <a:srgbClr val="694994"/>
      </a:accent4>
      <a:accent5>
        <a:srgbClr val="89BA17"/>
      </a:accent5>
      <a:accent6>
        <a:srgbClr val="F5C82F"/>
      </a:accent6>
      <a:hlink>
        <a:srgbClr val="E42535"/>
      </a:hlink>
      <a:folHlink>
        <a:srgbClr val="778792"/>
      </a:folHlink>
    </a:clrScheme>
    <a:fontScheme name="UPEC_Polices">
      <a:majorFont>
        <a:latin typeface="Lucida Sans"/>
        <a:ea typeface=""/>
        <a:cs typeface="Arial"/>
      </a:majorFont>
      <a:minorFont>
        <a:latin typeface="Lucida San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solidFill>
            <a:schemeClr val="tx2"/>
          </a:solidFill>
          <a:prstDash val="solid"/>
          <a:round/>
          <a:headEnd type="none" w="med" len="med"/>
          <a:tailEnd type="none" w="med" len="med"/>
        </a:ln>
        <a:effectLst/>
      </a:spPr>
      <a:bodyPr vert="horz" wrap="square" lIns="36000" tIns="36000" rIns="36000" bIns="36000" numCol="1" rtlCol="0"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1200" b="0" i="0" u="none" strike="noStrike" cap="none" normalizeH="0" baseline="0" dirty="0" err="1" smtClean="0">
            <a:ln>
              <a:noFill/>
            </a:ln>
            <a:solidFill>
              <a:schemeClr val="tx1"/>
            </a:solidFill>
            <a:effectLst/>
            <a:latin typeface="Lucida Sans" pitchFamily="34" charset="0"/>
            <a:cs typeface="Arial" charset="0"/>
          </a:defRPr>
        </a:defPPr>
      </a:lstStyle>
    </a:spDef>
    <a:ln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lnDef>
  </a:objectDefaults>
  <a:extraClrSchemeLst>
    <a:extraClrScheme>
      <a:clrScheme name="UPEC Rose 1">
        <a:dk1>
          <a:srgbClr val="000000"/>
        </a:dk1>
        <a:lt1>
          <a:srgbClr val="FFFFFF"/>
        </a:lt1>
        <a:dk2>
          <a:srgbClr val="E8588F"/>
        </a:dk2>
        <a:lt2>
          <a:srgbClr val="D9D4D2"/>
        </a:lt2>
        <a:accent1>
          <a:srgbClr val="009BC2"/>
        </a:accent1>
        <a:accent2>
          <a:srgbClr val="E85611"/>
        </a:accent2>
        <a:accent3>
          <a:srgbClr val="FFFFFF"/>
        </a:accent3>
        <a:accent4>
          <a:srgbClr val="000000"/>
        </a:accent4>
        <a:accent5>
          <a:srgbClr val="AACBDD"/>
        </a:accent5>
        <a:accent6>
          <a:srgbClr val="D24D0E"/>
        </a:accent6>
        <a:hlink>
          <a:srgbClr val="E42535"/>
        </a:hlink>
        <a:folHlink>
          <a:srgbClr val="6949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UPEC Canard">
  <a:themeElements>
    <a:clrScheme name="UPEC_Couleurs">
      <a:dk1>
        <a:srgbClr val="000000"/>
      </a:dk1>
      <a:lt1>
        <a:srgbClr val="FFFFFF"/>
      </a:lt1>
      <a:dk2>
        <a:srgbClr val="E42535"/>
      </a:dk2>
      <a:lt2>
        <a:srgbClr val="D9D4D2"/>
      </a:lt2>
      <a:accent1>
        <a:srgbClr val="E8588F"/>
      </a:accent1>
      <a:accent2>
        <a:srgbClr val="38B5B8"/>
      </a:accent2>
      <a:accent3>
        <a:srgbClr val="F19217"/>
      </a:accent3>
      <a:accent4>
        <a:srgbClr val="694994"/>
      </a:accent4>
      <a:accent5>
        <a:srgbClr val="89BA17"/>
      </a:accent5>
      <a:accent6>
        <a:srgbClr val="F5C82F"/>
      </a:accent6>
      <a:hlink>
        <a:srgbClr val="E42535"/>
      </a:hlink>
      <a:folHlink>
        <a:srgbClr val="778792"/>
      </a:folHlink>
    </a:clrScheme>
    <a:fontScheme name="UPEC_Polices">
      <a:majorFont>
        <a:latin typeface="Lucida Sans"/>
        <a:ea typeface=""/>
        <a:cs typeface="Arial"/>
      </a:majorFont>
      <a:minorFont>
        <a:latin typeface="Lucida San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spDef>
    <a:ln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lnDef>
  </a:objectDefaults>
  <a:extraClrSchemeLst>
    <a:extraClrScheme>
      <a:clrScheme name="UPEC Canard 1">
        <a:dk1>
          <a:srgbClr val="000000"/>
        </a:dk1>
        <a:lt1>
          <a:srgbClr val="FFFFFF"/>
        </a:lt1>
        <a:dk2>
          <a:srgbClr val="E8588F"/>
        </a:dk2>
        <a:lt2>
          <a:srgbClr val="D9D4D2"/>
        </a:lt2>
        <a:accent1>
          <a:srgbClr val="009BC2"/>
        </a:accent1>
        <a:accent2>
          <a:srgbClr val="E85611"/>
        </a:accent2>
        <a:accent3>
          <a:srgbClr val="FFFFFF"/>
        </a:accent3>
        <a:accent4>
          <a:srgbClr val="000000"/>
        </a:accent4>
        <a:accent5>
          <a:srgbClr val="AACBDD"/>
        </a:accent5>
        <a:accent6>
          <a:srgbClr val="D24D0E"/>
        </a:accent6>
        <a:hlink>
          <a:srgbClr val="E42535"/>
        </a:hlink>
        <a:folHlink>
          <a:srgbClr val="69499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UPEC Brique">
  <a:themeElements>
    <a:clrScheme name="UPEC_Couleurs">
      <a:dk1>
        <a:srgbClr val="000000"/>
      </a:dk1>
      <a:lt1>
        <a:srgbClr val="FFFFFF"/>
      </a:lt1>
      <a:dk2>
        <a:srgbClr val="E42535"/>
      </a:dk2>
      <a:lt2>
        <a:srgbClr val="D9D4D2"/>
      </a:lt2>
      <a:accent1>
        <a:srgbClr val="E8588F"/>
      </a:accent1>
      <a:accent2>
        <a:srgbClr val="38B5B8"/>
      </a:accent2>
      <a:accent3>
        <a:srgbClr val="F19217"/>
      </a:accent3>
      <a:accent4>
        <a:srgbClr val="694994"/>
      </a:accent4>
      <a:accent5>
        <a:srgbClr val="89BA17"/>
      </a:accent5>
      <a:accent6>
        <a:srgbClr val="F5C82F"/>
      </a:accent6>
      <a:hlink>
        <a:srgbClr val="E42535"/>
      </a:hlink>
      <a:folHlink>
        <a:srgbClr val="778792"/>
      </a:folHlink>
    </a:clrScheme>
    <a:fontScheme name="UPEC_Polices">
      <a:majorFont>
        <a:latin typeface="Lucida Sans"/>
        <a:ea typeface=""/>
        <a:cs typeface="Arial"/>
      </a:majorFont>
      <a:minorFont>
        <a:latin typeface="Lucida San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spDef>
    <a:ln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lnDef>
  </a:objectDefaults>
  <a:extraClrSchemeLst>
    <a:extraClrScheme>
      <a:clrScheme name="UPEC Brique 1">
        <a:dk1>
          <a:srgbClr val="000000"/>
        </a:dk1>
        <a:lt1>
          <a:srgbClr val="FFFFFF"/>
        </a:lt1>
        <a:dk2>
          <a:srgbClr val="E8588F"/>
        </a:dk2>
        <a:lt2>
          <a:srgbClr val="D9D4D2"/>
        </a:lt2>
        <a:accent1>
          <a:srgbClr val="009BC2"/>
        </a:accent1>
        <a:accent2>
          <a:srgbClr val="E85611"/>
        </a:accent2>
        <a:accent3>
          <a:srgbClr val="FFFFFF"/>
        </a:accent3>
        <a:accent4>
          <a:srgbClr val="000000"/>
        </a:accent4>
        <a:accent5>
          <a:srgbClr val="AACBDD"/>
        </a:accent5>
        <a:accent6>
          <a:srgbClr val="D24D0E"/>
        </a:accent6>
        <a:hlink>
          <a:srgbClr val="E42535"/>
        </a:hlink>
        <a:folHlink>
          <a:srgbClr val="69499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UPEC Violet">
  <a:themeElements>
    <a:clrScheme name="UPEC_Couleurs">
      <a:dk1>
        <a:srgbClr val="000000"/>
      </a:dk1>
      <a:lt1>
        <a:srgbClr val="FFFFFF"/>
      </a:lt1>
      <a:dk2>
        <a:srgbClr val="E42535"/>
      </a:dk2>
      <a:lt2>
        <a:srgbClr val="D9D4D2"/>
      </a:lt2>
      <a:accent1>
        <a:srgbClr val="E8588F"/>
      </a:accent1>
      <a:accent2>
        <a:srgbClr val="38B5B8"/>
      </a:accent2>
      <a:accent3>
        <a:srgbClr val="F19217"/>
      </a:accent3>
      <a:accent4>
        <a:srgbClr val="694994"/>
      </a:accent4>
      <a:accent5>
        <a:srgbClr val="89BA17"/>
      </a:accent5>
      <a:accent6>
        <a:srgbClr val="F5C82F"/>
      </a:accent6>
      <a:hlink>
        <a:srgbClr val="E42535"/>
      </a:hlink>
      <a:folHlink>
        <a:srgbClr val="778792"/>
      </a:folHlink>
    </a:clrScheme>
    <a:fontScheme name="UPEC_Polices">
      <a:majorFont>
        <a:latin typeface="Lucida Sans"/>
        <a:ea typeface=""/>
        <a:cs typeface="Arial"/>
      </a:majorFont>
      <a:minorFont>
        <a:latin typeface="Lucida San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spDef>
    <a:ln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lnDef>
  </a:objectDefaults>
  <a:extraClrSchemeLst>
    <a:extraClrScheme>
      <a:clrScheme name="UPEC Violet 1">
        <a:dk1>
          <a:srgbClr val="000000"/>
        </a:dk1>
        <a:lt1>
          <a:srgbClr val="FFFFFF"/>
        </a:lt1>
        <a:dk2>
          <a:srgbClr val="E8588F"/>
        </a:dk2>
        <a:lt2>
          <a:srgbClr val="D9D4D2"/>
        </a:lt2>
        <a:accent1>
          <a:srgbClr val="009BC2"/>
        </a:accent1>
        <a:accent2>
          <a:srgbClr val="E85611"/>
        </a:accent2>
        <a:accent3>
          <a:srgbClr val="FFFFFF"/>
        </a:accent3>
        <a:accent4>
          <a:srgbClr val="000000"/>
        </a:accent4>
        <a:accent5>
          <a:srgbClr val="AACBDD"/>
        </a:accent5>
        <a:accent6>
          <a:srgbClr val="D24D0E"/>
        </a:accent6>
        <a:hlink>
          <a:srgbClr val="E42535"/>
        </a:hlink>
        <a:folHlink>
          <a:srgbClr val="69499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UPEC Début &amp; Fin">
  <a:themeElements>
    <a:clrScheme name="UPEC_Couleurs">
      <a:dk1>
        <a:srgbClr val="000000"/>
      </a:dk1>
      <a:lt1>
        <a:srgbClr val="FFFFFF"/>
      </a:lt1>
      <a:dk2>
        <a:srgbClr val="E42535"/>
      </a:dk2>
      <a:lt2>
        <a:srgbClr val="D9D4D2"/>
      </a:lt2>
      <a:accent1>
        <a:srgbClr val="E8588F"/>
      </a:accent1>
      <a:accent2>
        <a:srgbClr val="38B5B8"/>
      </a:accent2>
      <a:accent3>
        <a:srgbClr val="F19217"/>
      </a:accent3>
      <a:accent4>
        <a:srgbClr val="694994"/>
      </a:accent4>
      <a:accent5>
        <a:srgbClr val="89BA17"/>
      </a:accent5>
      <a:accent6>
        <a:srgbClr val="F5C82F"/>
      </a:accent6>
      <a:hlink>
        <a:srgbClr val="E42535"/>
      </a:hlink>
      <a:folHlink>
        <a:srgbClr val="778792"/>
      </a:folHlink>
    </a:clrScheme>
    <a:fontScheme name="UPEC_Polices">
      <a:majorFont>
        <a:latin typeface="Lucida Sans"/>
        <a:ea typeface=""/>
        <a:cs typeface="Arial"/>
      </a:majorFont>
      <a:minorFont>
        <a:latin typeface="Lucida San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solidFill>
            <a:schemeClr val="tx2"/>
          </a:solidFill>
          <a:prstDash val="solid"/>
          <a:round/>
          <a:headEnd type="none" w="med" len="med"/>
          <a:tailEnd type="none" w="med" len="med"/>
        </a:ln>
        <a:effectLst/>
      </a:spPr>
      <a:bodyPr vert="horz" wrap="square" lIns="36000" tIns="36000" rIns="36000" bIns="36000" numCol="1" rtlCol="0"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1200" b="0" i="0" u="none" strike="noStrike" cap="none" normalizeH="0" baseline="0" dirty="0" err="1" smtClean="0">
            <a:ln>
              <a:noFill/>
            </a:ln>
            <a:solidFill>
              <a:schemeClr val="tx1"/>
            </a:solidFill>
            <a:effectLst/>
            <a:latin typeface="Lucida Sans" pitchFamily="34" charset="0"/>
            <a:cs typeface="Arial" charset="0"/>
          </a:defRPr>
        </a:defPPr>
      </a:lstStyle>
    </a:spDef>
    <a:ln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lnDef>
  </a:objectDefaults>
  <a:extraClrSchemeLst>
    <a:extraClrScheme>
      <a:clrScheme name="UPEC Début &amp; Fin 1">
        <a:dk1>
          <a:srgbClr val="000000"/>
        </a:dk1>
        <a:lt1>
          <a:srgbClr val="FFFFFF"/>
        </a:lt1>
        <a:dk2>
          <a:srgbClr val="E8588F"/>
        </a:dk2>
        <a:lt2>
          <a:srgbClr val="D9D4D2"/>
        </a:lt2>
        <a:accent1>
          <a:srgbClr val="009BC2"/>
        </a:accent1>
        <a:accent2>
          <a:srgbClr val="E85611"/>
        </a:accent2>
        <a:accent3>
          <a:srgbClr val="FFFFFF"/>
        </a:accent3>
        <a:accent4>
          <a:srgbClr val="000000"/>
        </a:accent4>
        <a:accent5>
          <a:srgbClr val="AACBDD"/>
        </a:accent5>
        <a:accent6>
          <a:srgbClr val="D24D0E"/>
        </a:accent6>
        <a:hlink>
          <a:srgbClr val="E42535"/>
        </a:hlink>
        <a:folHlink>
          <a:srgbClr val="694994"/>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Intervention 18 07 2017</Template>
  <TotalTime>660</TotalTime>
  <Words>1476</Words>
  <Application>Microsoft Office PowerPoint</Application>
  <PresentationFormat>Affichage à l'écran (4:3)</PresentationFormat>
  <Paragraphs>187</Paragraphs>
  <Slides>30</Slides>
  <Notes>2</Notes>
  <HiddenSlides>0</HiddenSlides>
  <MMClips>0</MMClips>
  <ScaleCrop>false</ScaleCrop>
  <HeadingPairs>
    <vt:vector size="6" baseType="variant">
      <vt:variant>
        <vt:lpstr>Polices utilisées</vt:lpstr>
      </vt:variant>
      <vt:variant>
        <vt:i4>4</vt:i4>
      </vt:variant>
      <vt:variant>
        <vt:lpstr>Thème</vt:lpstr>
      </vt:variant>
      <vt:variant>
        <vt:i4>5</vt:i4>
      </vt:variant>
      <vt:variant>
        <vt:lpstr>Titres des diapositives</vt:lpstr>
      </vt:variant>
      <vt:variant>
        <vt:i4>30</vt:i4>
      </vt:variant>
    </vt:vector>
  </HeadingPairs>
  <TitlesOfParts>
    <vt:vector size="39" baseType="lpstr">
      <vt:lpstr>Arial</vt:lpstr>
      <vt:lpstr>Lucida Sans</vt:lpstr>
      <vt:lpstr>Times New Roman</vt:lpstr>
      <vt:lpstr>Wingdings 3</vt:lpstr>
      <vt:lpstr>UPEC Rose</vt:lpstr>
      <vt:lpstr>UPEC Canard</vt:lpstr>
      <vt:lpstr>UPEC Brique</vt:lpstr>
      <vt:lpstr>UPEC Violet</vt:lpstr>
      <vt:lpstr>UPEC Début &amp; Fin</vt:lpstr>
      <vt:lpstr>European economic and social governance</vt:lpstr>
      <vt:lpstr>Idées et politiques sociales européennes</vt:lpstr>
      <vt:lpstr>Objectifs du séminaire</vt:lpstr>
      <vt:lpstr>Objectifs du séminaire</vt:lpstr>
      <vt:lpstr>Plan du séminaire</vt:lpstr>
      <vt:lpstr>Les politiques sociales européennes</vt:lpstr>
      <vt:lpstr>Les politiques sociales européennes</vt:lpstr>
      <vt:lpstr>Les politiques sociales européennes</vt:lpstr>
      <vt:lpstr>Les politiques sociales européennes</vt:lpstr>
      <vt:lpstr>Les politiques sociales européennes</vt:lpstr>
      <vt:lpstr>L’approche cognitive des politiques publiques</vt:lpstr>
      <vt:lpstr>L’approche cognitive des politiques publiques</vt:lpstr>
      <vt:lpstr>L’approche cognitive des politiques publiques</vt:lpstr>
      <vt:lpstr>L’approche cognitive des politiques publiques</vt:lpstr>
      <vt:lpstr>L’approche cognitive des politiques publiques</vt:lpstr>
      <vt:lpstr>L’approche cognitive des politiques publiques</vt:lpstr>
      <vt:lpstr>Idées sociales et politiques européennes</vt:lpstr>
      <vt:lpstr>Idées et politiques sociales européennes</vt:lpstr>
      <vt:lpstr>Un cadre d’interprétation théorique</vt:lpstr>
      <vt:lpstr>Un cadre d’interprétation théorique</vt:lpstr>
      <vt:lpstr>Un cadre d’interprétation théorique</vt:lpstr>
      <vt:lpstr>Un cadre d’interprétation théorique</vt:lpstr>
      <vt:lpstr>Un cadre d’interprétation théorique</vt:lpstr>
      <vt:lpstr>Un cadre d’interprétation  théorique</vt:lpstr>
      <vt:lpstr> Nouvel esprit du capitalisme et néo-libéralisme</vt:lpstr>
      <vt:lpstr>Un nouvel esprit du capitalisme</vt:lpstr>
      <vt:lpstr>Le néo-libéralisme</vt:lpstr>
      <vt:lpstr>Le néo-libéralisme</vt:lpstr>
      <vt:lpstr>Un nouvel esprit du capitalisme</vt:lpstr>
      <vt:lpstr>Un nouvel esprit du capitalisme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economic and social governance</dc:title>
  <dc:creator>Yves Palau</dc:creator>
  <cp:lastModifiedBy>Yves Palau</cp:lastModifiedBy>
  <cp:revision>46</cp:revision>
  <dcterms:created xsi:type="dcterms:W3CDTF">2017-07-09T08:58:12Z</dcterms:created>
  <dcterms:modified xsi:type="dcterms:W3CDTF">2017-07-18T05:10:01Z</dcterms:modified>
</cp:coreProperties>
</file>