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86"/>
  </p:normalViewPr>
  <p:slideViewPr>
    <p:cSldViewPr snapToGrid="0" snapToObjects="1">
      <p:cViewPr varScale="1">
        <p:scale>
          <a:sx n="116" d="100"/>
          <a:sy n="116" d="100"/>
        </p:scale>
        <p:origin x="41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F0AA38-C093-8447-BC1F-32617EA1FB2F}" type="datetimeFigureOut">
              <a:rPr lang="en-US" smtClean="0"/>
              <a:t>7/19/17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997224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F0AA38-C093-8447-BC1F-32617EA1FB2F}" type="datetimeFigureOut">
              <a:rPr lang="en-US" smtClean="0"/>
              <a:t>7/19/17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875800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F0AA38-C093-8447-BC1F-32617EA1FB2F}" type="datetimeFigureOut">
              <a:rPr lang="en-US" smtClean="0"/>
              <a:t>7/19/17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718305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F0AA38-C093-8447-BC1F-32617EA1FB2F}" type="datetimeFigureOut">
              <a:rPr lang="en-US" smtClean="0"/>
              <a:t>7/19/17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1393000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F0AA38-C093-8447-BC1F-32617EA1FB2F}" type="datetimeFigureOut">
              <a:rPr lang="en-US" smtClean="0"/>
              <a:t>7/19/17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291826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F0AA38-C093-8447-BC1F-32617EA1FB2F}" type="datetimeFigureOut">
              <a:rPr lang="en-US" smtClean="0"/>
              <a:t>7/19/17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2027004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F0AA38-C093-8447-BC1F-32617EA1FB2F}" type="datetimeFigureOut">
              <a:rPr lang="en-US" smtClean="0"/>
              <a:t>7/19/17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181399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F0AA38-C093-8447-BC1F-32617EA1FB2F}" type="datetimeFigureOut">
              <a:rPr lang="en-US" smtClean="0"/>
              <a:t>7/19/17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1510269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F0AA38-C093-8447-BC1F-32617EA1FB2F}" type="datetimeFigureOut">
              <a:rPr lang="en-US" smtClean="0"/>
              <a:t>7/19/17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1992094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F0AA38-C093-8447-BC1F-32617EA1FB2F}" type="datetimeFigureOut">
              <a:rPr lang="en-US" smtClean="0"/>
              <a:t>7/19/17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1863381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F0AA38-C093-8447-BC1F-32617EA1FB2F}" type="datetimeFigureOut">
              <a:rPr lang="en-US" smtClean="0"/>
              <a:t>7/19/17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EC54C0-9A8F-E645-BAB5-3162C087E02E}" type="slidenum">
              <a:rPr lang="en-US" smtClean="0"/>
              <a:t>‹#›</a:t>
            </a:fld>
            <a:endParaRPr lang="en-US"/>
          </a:p>
        </p:txBody>
      </p:sp>
    </p:spTree>
    <p:extLst>
      <p:ext uri="{BB962C8B-B14F-4D97-AF65-F5344CB8AC3E}">
        <p14:creationId xmlns:p14="http://schemas.microsoft.com/office/powerpoint/2010/main" val="109481261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F0AA38-C093-8447-BC1F-32617EA1FB2F}" type="datetimeFigureOut">
              <a:rPr lang="en-US" smtClean="0"/>
              <a:t>7/19/17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EC54C0-9A8F-E645-BAB5-3162C087E02E}" type="slidenum">
              <a:rPr lang="en-US" smtClean="0"/>
              <a:t>‹#›</a:t>
            </a:fld>
            <a:endParaRPr lang="en-US"/>
          </a:p>
        </p:txBody>
      </p:sp>
    </p:spTree>
    <p:extLst>
      <p:ext uri="{BB962C8B-B14F-4D97-AF65-F5344CB8AC3E}">
        <p14:creationId xmlns:p14="http://schemas.microsoft.com/office/powerpoint/2010/main" val="623336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EU DECISION-MAKING</a:t>
            </a:r>
            <a:endParaRPr lang="en-US" dirty="0"/>
          </a:p>
        </p:txBody>
      </p:sp>
      <p:sp>
        <p:nvSpPr>
          <p:cNvPr id="3" name="Subtitle 2"/>
          <p:cNvSpPr>
            <a:spLocks noGrp="1"/>
          </p:cNvSpPr>
          <p:nvPr>
            <p:ph type="subTitle" idx="1"/>
          </p:nvPr>
        </p:nvSpPr>
        <p:spPr/>
        <p:txBody>
          <a:bodyPr/>
          <a:lstStyle/>
          <a:p>
            <a:r>
              <a:rPr lang="en-US" dirty="0" smtClean="0"/>
              <a:t>THE SHIFT FROM POLITICAL TO JUDICIAL DECISION-MAKING IN THE PURSUIT OF EU (ECONOMIC) INTEGRATION</a:t>
            </a:r>
            <a:endParaRPr lang="en-US" dirty="0"/>
          </a:p>
        </p:txBody>
      </p:sp>
    </p:spTree>
    <p:extLst>
      <p:ext uri="{BB962C8B-B14F-4D97-AF65-F5344CB8AC3E}">
        <p14:creationId xmlns:p14="http://schemas.microsoft.com/office/powerpoint/2010/main" val="1551950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QUESTION OF SOVEREIGNTY IN THE EU</a:t>
            </a:r>
            <a:endParaRPr lang="en-US" dirty="0"/>
          </a:p>
        </p:txBody>
      </p:sp>
      <p:sp>
        <p:nvSpPr>
          <p:cNvPr id="3" name="Content Placeholder 2"/>
          <p:cNvSpPr>
            <a:spLocks noGrp="1"/>
          </p:cNvSpPr>
          <p:nvPr>
            <p:ph idx="1"/>
          </p:nvPr>
        </p:nvSpPr>
        <p:spPr/>
        <p:txBody>
          <a:bodyPr/>
          <a:lstStyle/>
          <a:p>
            <a:r>
              <a:rPr lang="en-US" dirty="0" smtClean="0"/>
              <a:t>SOVEREIGN: THE ONE WHO DECIDES (SCHMITT)</a:t>
            </a:r>
          </a:p>
          <a:p>
            <a:r>
              <a:rPr lang="en-US" dirty="0" smtClean="0"/>
              <a:t>GRIMM: WHO IS SOVEREIGN IN THE EU?</a:t>
            </a:r>
          </a:p>
          <a:p>
            <a:r>
              <a:rPr lang="en-US" dirty="0" smtClean="0"/>
              <a:t>MANGOLD: THE RISE OF THE JUDICIAL SOVEREIGN</a:t>
            </a:r>
          </a:p>
          <a:p>
            <a:r>
              <a:rPr lang="en-US" dirty="0" smtClean="0"/>
              <a:t>THE EXPANSION OF THE EU SOVEREIGN (LAVAL, VIKING, RÜFFERT)</a:t>
            </a:r>
          </a:p>
          <a:p>
            <a:r>
              <a:rPr lang="en-US" dirty="0" smtClean="0"/>
              <a:t>PROPORTIONALITY REVIEW PROCEDURES</a:t>
            </a:r>
            <a:endParaRPr lang="en-US" dirty="0"/>
          </a:p>
        </p:txBody>
      </p:sp>
    </p:spTree>
    <p:extLst>
      <p:ext uri="{BB962C8B-B14F-4D97-AF65-F5344CB8AC3E}">
        <p14:creationId xmlns:p14="http://schemas.microsoft.com/office/powerpoint/2010/main" val="2055917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SOVEREIGNTY IN THE EU</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GRIMM: WHO IS SOVEREIGN IN THE EU?</a:t>
            </a:r>
          </a:p>
          <a:p>
            <a:r>
              <a:rPr lang="en-US" dirty="0" smtClean="0"/>
              <a:t>DIVISION OF COMPETENCES IN THE TREATIES (ART 3 AND 4 OF THE TFEU)</a:t>
            </a:r>
          </a:p>
          <a:p>
            <a:r>
              <a:rPr lang="en-US" dirty="0" smtClean="0"/>
              <a:t>ART 3: EXCLUSIVE COMPETENCES: INTERNAL MARKET, CUSTOMS UNION, MONETARY POLICY, COMERCIAL POLICY, FISHING POLICY</a:t>
            </a:r>
          </a:p>
          <a:p>
            <a:r>
              <a:rPr lang="en-US" dirty="0" smtClean="0"/>
              <a:t>ART 4: 1) In accordance with Article 5, competences not conferred upon the Union in the Treaties remain with the Member States. 2. The Union shall respect the equality of Member States, their national identities, inherent in their fundamental structures, political and constitutional</a:t>
            </a:r>
            <a:r>
              <a:rPr lang="en-US" dirty="0"/>
              <a:t>.</a:t>
            </a:r>
            <a:r>
              <a:rPr lang="en-US" dirty="0" smtClean="0"/>
              <a:t> It shall respect their essential State functions, their territorial integrity, maintaining law and order, safeguarding national security.</a:t>
            </a:r>
          </a:p>
          <a:p>
            <a:r>
              <a:rPr lang="en-US" dirty="0" smtClean="0"/>
              <a:t>ART 5: 1)conferral, 2)subsidiarity, 3) proportionality</a:t>
            </a:r>
          </a:p>
          <a:p>
            <a:endParaRPr lang="en-US" dirty="0" smtClean="0"/>
          </a:p>
          <a:p>
            <a:endParaRPr lang="en-US" dirty="0"/>
          </a:p>
        </p:txBody>
      </p:sp>
    </p:spTree>
    <p:extLst>
      <p:ext uri="{BB962C8B-B14F-4D97-AF65-F5344CB8AC3E}">
        <p14:creationId xmlns:p14="http://schemas.microsoft.com/office/powerpoint/2010/main" val="765299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SOVEREIGNTY</a:t>
            </a:r>
            <a:endParaRPr lang="en-US" dirty="0"/>
          </a:p>
        </p:txBody>
      </p:sp>
      <p:sp>
        <p:nvSpPr>
          <p:cNvPr id="3" name="Content Placeholder 2"/>
          <p:cNvSpPr>
            <a:spLocks noGrp="1"/>
          </p:cNvSpPr>
          <p:nvPr>
            <p:ph idx="1"/>
          </p:nvPr>
        </p:nvSpPr>
        <p:spPr/>
        <p:txBody>
          <a:bodyPr/>
          <a:lstStyle/>
          <a:p>
            <a:r>
              <a:rPr lang="en-US" dirty="0" smtClean="0"/>
              <a:t>THE ONE WHO DECIDES (SCHMITT, BUT IN FACT, ALSO KELSEN)</a:t>
            </a:r>
          </a:p>
          <a:p>
            <a:r>
              <a:rPr lang="en-US" dirty="0" smtClean="0"/>
              <a:t>SCHMITT: SOVEREIGN = SOURCE OF LAW</a:t>
            </a:r>
          </a:p>
          <a:p>
            <a:r>
              <a:rPr lang="en-US" dirty="0" smtClean="0"/>
              <a:t>KELSEN: LAW = SOURCE OF SOVEREIGNTY</a:t>
            </a:r>
          </a:p>
          <a:p>
            <a:r>
              <a:rPr lang="en-US" dirty="0" smtClean="0"/>
              <a:t>THE DECISION AND THE PRESUPPOSITION</a:t>
            </a:r>
          </a:p>
          <a:p>
            <a:endParaRPr lang="en-US" dirty="0"/>
          </a:p>
        </p:txBody>
      </p:sp>
    </p:spTree>
    <p:extLst>
      <p:ext uri="{BB962C8B-B14F-4D97-AF65-F5344CB8AC3E}">
        <p14:creationId xmlns:p14="http://schemas.microsoft.com/office/powerpoint/2010/main" val="355159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Rise of the Judicial Sovereign</a:t>
            </a:r>
            <a:endParaRPr lang="en-US" dirty="0"/>
          </a:p>
        </p:txBody>
      </p:sp>
      <p:sp>
        <p:nvSpPr>
          <p:cNvPr id="3" name="Content Placeholder 2"/>
          <p:cNvSpPr>
            <a:spLocks noGrp="1"/>
          </p:cNvSpPr>
          <p:nvPr>
            <p:ph idx="1"/>
          </p:nvPr>
        </p:nvSpPr>
        <p:spPr/>
        <p:txBody>
          <a:bodyPr/>
          <a:lstStyle/>
          <a:p>
            <a:r>
              <a:rPr lang="en-US" dirty="0" smtClean="0"/>
              <a:t>MANGOLD: THE RISE OF THE JUDICIAL SOVEREIGN: Van </a:t>
            </a:r>
            <a:r>
              <a:rPr lang="en-US" dirty="0" err="1" smtClean="0"/>
              <a:t>Gend</a:t>
            </a:r>
            <a:r>
              <a:rPr lang="en-US" dirty="0" smtClean="0"/>
              <a:t> and Loos C26/26 [1963], Costa v E.N.E.L C6/64 [</a:t>
            </a:r>
            <a:r>
              <a:rPr lang="en-US" dirty="0" smtClean="0"/>
              <a:t>1964]</a:t>
            </a:r>
            <a:endParaRPr lang="en-US" dirty="0" smtClean="0"/>
          </a:p>
          <a:p>
            <a:endParaRPr lang="en-US" dirty="0" smtClean="0"/>
          </a:p>
          <a:p>
            <a:r>
              <a:rPr lang="en-US" dirty="0" smtClean="0"/>
              <a:t>Van </a:t>
            </a:r>
            <a:r>
              <a:rPr lang="en-US" dirty="0" err="1" smtClean="0"/>
              <a:t>Gend</a:t>
            </a:r>
            <a:r>
              <a:rPr lang="en-US" dirty="0" smtClean="0"/>
              <a:t> and Loos: Direct Effect</a:t>
            </a:r>
          </a:p>
          <a:p>
            <a:endParaRPr lang="en-US" dirty="0" smtClean="0"/>
          </a:p>
          <a:p>
            <a:r>
              <a:rPr lang="en-US" dirty="0" smtClean="0"/>
              <a:t>Costa v E.N.E.L: Primacy of EU law</a:t>
            </a:r>
          </a:p>
          <a:p>
            <a:endParaRPr lang="en-US" dirty="0" smtClean="0"/>
          </a:p>
          <a:p>
            <a:endParaRPr lang="en-US" dirty="0"/>
          </a:p>
        </p:txBody>
      </p:sp>
    </p:spTree>
    <p:extLst>
      <p:ext uri="{BB962C8B-B14F-4D97-AF65-F5344CB8AC3E}">
        <p14:creationId xmlns:p14="http://schemas.microsoft.com/office/powerpoint/2010/main" val="511186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EXPANSION OF THE EU SOVEREIGN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COMPETENCE CREEP (THROUGH THE PRINCIPLE OF LOYALTY)</a:t>
            </a:r>
          </a:p>
          <a:p>
            <a:endParaRPr lang="en-US" dirty="0"/>
          </a:p>
          <a:p>
            <a:r>
              <a:rPr lang="en-US" dirty="0" smtClean="0"/>
              <a:t>COMPETENCE CREEP THROUGH THE CJEU JURISPRUDENCE</a:t>
            </a:r>
          </a:p>
          <a:p>
            <a:endParaRPr lang="en-US" dirty="0" smtClean="0"/>
          </a:p>
          <a:p>
            <a:r>
              <a:rPr lang="en-US" dirty="0" smtClean="0"/>
              <a:t>LAVAL C 341/05 [2007]</a:t>
            </a:r>
          </a:p>
          <a:p>
            <a:r>
              <a:rPr lang="en-US" dirty="0" smtClean="0"/>
              <a:t>VIKING C 438/05[2007]</a:t>
            </a:r>
          </a:p>
          <a:p>
            <a:r>
              <a:rPr lang="en-US" dirty="0" smtClean="0"/>
              <a:t>RÜFFERT </a:t>
            </a:r>
            <a:r>
              <a:rPr lang="en-US" smtClean="0"/>
              <a:t>C </a:t>
            </a:r>
            <a:r>
              <a:rPr lang="en-US" smtClean="0"/>
              <a:t>346/06[2008]</a:t>
            </a:r>
            <a:endParaRPr lang="en-US" dirty="0" smtClean="0"/>
          </a:p>
          <a:p>
            <a:endParaRPr lang="en-US" dirty="0"/>
          </a:p>
          <a:p>
            <a:r>
              <a:rPr lang="en-US" dirty="0" smtClean="0"/>
              <a:t>VERITABLE LOCHNERISATION</a:t>
            </a:r>
          </a:p>
          <a:p>
            <a:endParaRPr lang="en-US" dirty="0" smtClean="0"/>
          </a:p>
          <a:p>
            <a:r>
              <a:rPr lang="en-US" dirty="0" smtClean="0"/>
              <a:t>BARNARD: DEEP INROADS INTO MS COMPETENCES</a:t>
            </a:r>
            <a:endParaRPr lang="en-US" dirty="0"/>
          </a:p>
        </p:txBody>
      </p:sp>
    </p:spTree>
    <p:extLst>
      <p:ext uri="{BB962C8B-B14F-4D97-AF65-F5344CB8AC3E}">
        <p14:creationId xmlns:p14="http://schemas.microsoft.com/office/powerpoint/2010/main" val="1406180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PROPORTIONALITY REVIEW PROCEDURES</a:t>
            </a:r>
            <a:endParaRPr lang="en-US" dirty="0"/>
          </a:p>
        </p:txBody>
      </p:sp>
      <p:sp>
        <p:nvSpPr>
          <p:cNvPr id="3" name="Content Placeholder 2"/>
          <p:cNvSpPr>
            <a:spLocks noGrp="1"/>
          </p:cNvSpPr>
          <p:nvPr>
            <p:ph idx="1"/>
          </p:nvPr>
        </p:nvSpPr>
        <p:spPr/>
        <p:txBody>
          <a:bodyPr/>
          <a:lstStyle/>
          <a:p>
            <a:r>
              <a:rPr lang="en-US" dirty="0" smtClean="0"/>
              <a:t>CLASSICAL PROPORTIONALITY REVIEW</a:t>
            </a:r>
          </a:p>
          <a:p>
            <a:endParaRPr lang="en-US" dirty="0" smtClean="0"/>
          </a:p>
          <a:p>
            <a:r>
              <a:rPr lang="en-US" dirty="0" smtClean="0"/>
              <a:t>THE BALANCING PROCEDURES OF THE EU </a:t>
            </a:r>
          </a:p>
          <a:p>
            <a:endParaRPr lang="en-US" dirty="0"/>
          </a:p>
          <a:p>
            <a:r>
              <a:rPr lang="en-US" dirty="0" smtClean="0"/>
              <a:t>GRIMM: FROM THE POLITICAL SHARING OF COMPETENCES TO THE JUDICIAL APPROPRIATION OF COMPETENCES</a:t>
            </a:r>
            <a:endParaRPr lang="en-US" dirty="0"/>
          </a:p>
        </p:txBody>
      </p:sp>
    </p:spTree>
    <p:extLst>
      <p:ext uri="{BB962C8B-B14F-4D97-AF65-F5344CB8AC3E}">
        <p14:creationId xmlns:p14="http://schemas.microsoft.com/office/powerpoint/2010/main" val="749598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TotalTime>
  <Words>347</Words>
  <Application>Microsoft Macintosh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EU DECISION-MAKING</vt:lpstr>
      <vt:lpstr>THE QUESTION OF SOVEREIGNTY IN THE EU</vt:lpstr>
      <vt:lpstr>SOVEREIGNTY IN THE EU</vt:lpstr>
      <vt:lpstr>SOVEREIGNTY</vt:lpstr>
      <vt:lpstr>The Rise of the Judicial Sovereign</vt:lpstr>
      <vt:lpstr>THE EXPANSION OF THE EU SOVEREIGN</vt:lpstr>
      <vt:lpstr>PROPORTIONALITY REVIEW PROCEDURES</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10</cp:revision>
  <dcterms:created xsi:type="dcterms:W3CDTF">2017-07-18T05:38:24Z</dcterms:created>
  <dcterms:modified xsi:type="dcterms:W3CDTF">2017-07-19T05:41:50Z</dcterms:modified>
</cp:coreProperties>
</file>