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58" r:id="rId4"/>
    <p:sldId id="260" r:id="rId5"/>
    <p:sldId id="261" r:id="rId6"/>
    <p:sldId id="2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4"/>
  </p:normalViewPr>
  <p:slideViewPr>
    <p:cSldViewPr snapToGrid="0" snapToObjects="1">
      <p:cViewPr>
        <p:scale>
          <a:sx n="100" d="100"/>
          <a:sy n="100" d="100"/>
        </p:scale>
        <p:origin x="568"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9F8EA-28B0-CE47-A537-1EF69D5CBC51}" type="doc">
      <dgm:prSet loTypeId="urn:microsoft.com/office/officeart/2005/8/layout/process1" loCatId="" qsTypeId="urn:microsoft.com/office/officeart/2005/8/quickstyle/simple4" qsCatId="simple" csTypeId="urn:microsoft.com/office/officeart/2005/8/colors/accent1_2" csCatId="accent1" phldr="1"/>
      <dgm:spPr/>
    </dgm:pt>
    <dgm:pt modelId="{D63EE985-F124-904A-A7A2-00DE4D41371A}">
      <dgm:prSet phldrT="[Text]" custT="1"/>
      <dgm:spPr/>
      <dgm:t>
        <a:bodyPr/>
        <a:lstStyle/>
        <a:p>
          <a:r>
            <a:rPr lang="en-US" sz="1800" dirty="0" smtClean="0"/>
            <a:t>Maximum in EU legislation:  </a:t>
          </a:r>
        </a:p>
        <a:p>
          <a:r>
            <a:rPr lang="en-US" sz="2800" dirty="0" smtClean="0"/>
            <a:t>15 years</a:t>
          </a:r>
          <a:endParaRPr lang="en-US" sz="2800" dirty="0"/>
        </a:p>
      </dgm:t>
    </dgm:pt>
    <dgm:pt modelId="{55258A75-3A77-AB40-A51E-792531462792}" type="parTrans" cxnId="{C7E18090-A5F1-4248-A4E4-EF55CF73D34D}">
      <dgm:prSet/>
      <dgm:spPr/>
      <dgm:t>
        <a:bodyPr/>
        <a:lstStyle/>
        <a:p>
          <a:endParaRPr lang="en-US"/>
        </a:p>
      </dgm:t>
    </dgm:pt>
    <dgm:pt modelId="{623966FE-39C4-4F4C-A5E6-94826FA43F48}" type="sibTrans" cxnId="{C7E18090-A5F1-4248-A4E4-EF55CF73D34D}">
      <dgm:prSet/>
      <dgm:spPr/>
      <dgm:t>
        <a:bodyPr/>
        <a:lstStyle/>
        <a:p>
          <a:endParaRPr lang="en-US"/>
        </a:p>
      </dgm:t>
    </dgm:pt>
    <dgm:pt modelId="{0B2F5166-D652-1549-9FC7-7545EA62CEA5}">
      <dgm:prSet phldrT="[Text]" custT="1"/>
      <dgm:spPr/>
      <dgm:t>
        <a:bodyPr/>
        <a:lstStyle/>
        <a:p>
          <a:r>
            <a:rPr lang="en-US" sz="2800" dirty="0" smtClean="0"/>
            <a:t>10 years</a:t>
          </a:r>
          <a:endParaRPr lang="en-US" sz="2800" dirty="0"/>
        </a:p>
      </dgm:t>
    </dgm:pt>
    <dgm:pt modelId="{F172077B-FC9D-DF4F-8E7D-7E03E571F8AC}" type="parTrans" cxnId="{316372C1-E4B6-F445-835F-9F32B502731A}">
      <dgm:prSet/>
      <dgm:spPr/>
      <dgm:t>
        <a:bodyPr/>
        <a:lstStyle/>
        <a:p>
          <a:endParaRPr lang="en-US"/>
        </a:p>
      </dgm:t>
    </dgm:pt>
    <dgm:pt modelId="{613DFA86-3511-B348-84F0-094EA48105BD}" type="sibTrans" cxnId="{316372C1-E4B6-F445-835F-9F32B502731A}">
      <dgm:prSet/>
      <dgm:spPr/>
      <dgm:t>
        <a:bodyPr/>
        <a:lstStyle/>
        <a:p>
          <a:endParaRPr lang="en-US"/>
        </a:p>
      </dgm:t>
    </dgm:pt>
    <dgm:pt modelId="{AECB74E1-2D6E-7546-B95E-8113CD866C33}">
      <dgm:prSet phldrT="[Text]" custT="1"/>
      <dgm:spPr/>
      <dgm:t>
        <a:bodyPr/>
        <a:lstStyle/>
        <a:p>
          <a:r>
            <a:rPr lang="en-US" sz="1800" dirty="0" smtClean="0"/>
            <a:t>Finally</a:t>
          </a:r>
          <a:r>
            <a:rPr lang="en-US" sz="1800" baseline="0" dirty="0" smtClean="0"/>
            <a:t>, </a:t>
          </a:r>
          <a:r>
            <a:rPr lang="en-US" sz="1800" dirty="0" smtClean="0"/>
            <a:t>renewal of the approval:  </a:t>
          </a:r>
        </a:p>
        <a:p>
          <a:r>
            <a:rPr lang="en-US" sz="2400" dirty="0" smtClean="0"/>
            <a:t>5 years</a:t>
          </a:r>
          <a:endParaRPr lang="en-US" sz="2400" dirty="0"/>
        </a:p>
      </dgm:t>
    </dgm:pt>
    <dgm:pt modelId="{A1EE915E-7C13-534D-9D11-CA1E54806880}" type="parTrans" cxnId="{A514D3BD-EF7F-D84B-AE39-D464CD8342CB}">
      <dgm:prSet/>
      <dgm:spPr/>
      <dgm:t>
        <a:bodyPr/>
        <a:lstStyle/>
        <a:p>
          <a:endParaRPr lang="en-US"/>
        </a:p>
      </dgm:t>
    </dgm:pt>
    <dgm:pt modelId="{C73FC132-502E-4548-A18A-72F8C7CD45B4}" type="sibTrans" cxnId="{A514D3BD-EF7F-D84B-AE39-D464CD8342CB}">
      <dgm:prSet/>
      <dgm:spPr/>
      <dgm:t>
        <a:bodyPr/>
        <a:lstStyle/>
        <a:p>
          <a:endParaRPr lang="en-US"/>
        </a:p>
      </dgm:t>
    </dgm:pt>
    <dgm:pt modelId="{4C0DF0E0-4ABA-E148-AB51-7372875EFAD5}" type="pres">
      <dgm:prSet presAssocID="{9CF9F8EA-28B0-CE47-A537-1EF69D5CBC51}" presName="Name0" presStyleCnt="0">
        <dgm:presLayoutVars>
          <dgm:dir/>
          <dgm:resizeHandles val="exact"/>
        </dgm:presLayoutVars>
      </dgm:prSet>
      <dgm:spPr/>
    </dgm:pt>
    <dgm:pt modelId="{C46F58CC-20C1-D949-8A80-0B2BE394D790}" type="pres">
      <dgm:prSet presAssocID="{D63EE985-F124-904A-A7A2-00DE4D41371A}" presName="node" presStyleLbl="node1" presStyleIdx="0" presStyleCnt="3" custLinFactNeighborX="5225" custLinFactNeighborY="-6225">
        <dgm:presLayoutVars>
          <dgm:bulletEnabled val="1"/>
        </dgm:presLayoutVars>
      </dgm:prSet>
      <dgm:spPr/>
      <dgm:t>
        <a:bodyPr/>
        <a:lstStyle/>
        <a:p>
          <a:endParaRPr lang="en-US"/>
        </a:p>
      </dgm:t>
    </dgm:pt>
    <dgm:pt modelId="{2392A486-A51C-5A4E-B2D9-5FD178180620}" type="pres">
      <dgm:prSet presAssocID="{623966FE-39C4-4F4C-A5E6-94826FA43F48}" presName="sibTrans" presStyleLbl="sibTrans2D1" presStyleIdx="0" presStyleCnt="2"/>
      <dgm:spPr/>
    </dgm:pt>
    <dgm:pt modelId="{A0018C49-9345-2F4D-8D9A-4E9FF7E53AD2}" type="pres">
      <dgm:prSet presAssocID="{623966FE-39C4-4F4C-A5E6-94826FA43F48}" presName="connectorText" presStyleLbl="sibTrans2D1" presStyleIdx="0" presStyleCnt="2"/>
      <dgm:spPr/>
    </dgm:pt>
    <dgm:pt modelId="{3A7C899C-7817-794B-8121-CF983BAF8371}" type="pres">
      <dgm:prSet presAssocID="{0B2F5166-D652-1549-9FC7-7545EA62CEA5}" presName="node" presStyleLbl="node1" presStyleIdx="1" presStyleCnt="3">
        <dgm:presLayoutVars>
          <dgm:bulletEnabled val="1"/>
        </dgm:presLayoutVars>
      </dgm:prSet>
      <dgm:spPr/>
    </dgm:pt>
    <dgm:pt modelId="{7E5CDED7-A5D1-0142-91B5-45252AFF5C15}" type="pres">
      <dgm:prSet presAssocID="{613DFA86-3511-B348-84F0-094EA48105BD}" presName="sibTrans" presStyleLbl="sibTrans2D1" presStyleIdx="1" presStyleCnt="2"/>
      <dgm:spPr/>
    </dgm:pt>
    <dgm:pt modelId="{29C5BD36-8039-AC46-9D91-B086403EC433}" type="pres">
      <dgm:prSet presAssocID="{613DFA86-3511-B348-84F0-094EA48105BD}" presName="connectorText" presStyleLbl="sibTrans2D1" presStyleIdx="1" presStyleCnt="2"/>
      <dgm:spPr/>
    </dgm:pt>
    <dgm:pt modelId="{DAC5D8FC-B890-8D40-9419-1DB0E4687029}" type="pres">
      <dgm:prSet presAssocID="{AECB74E1-2D6E-7546-B95E-8113CD866C33}" presName="node" presStyleLbl="node1" presStyleIdx="2" presStyleCnt="3">
        <dgm:presLayoutVars>
          <dgm:bulletEnabled val="1"/>
        </dgm:presLayoutVars>
      </dgm:prSet>
      <dgm:spPr/>
      <dgm:t>
        <a:bodyPr/>
        <a:lstStyle/>
        <a:p>
          <a:endParaRPr lang="en-US"/>
        </a:p>
      </dgm:t>
    </dgm:pt>
  </dgm:ptLst>
  <dgm:cxnLst>
    <dgm:cxn modelId="{8D6E9BE8-EDB9-174D-BFC1-3668C95480A7}" type="presOf" srcId="{623966FE-39C4-4F4C-A5E6-94826FA43F48}" destId="{2392A486-A51C-5A4E-B2D9-5FD178180620}" srcOrd="0" destOrd="0" presId="urn:microsoft.com/office/officeart/2005/8/layout/process1"/>
    <dgm:cxn modelId="{C05C3BB3-AAE2-7A43-A213-C9A0B5A2CBC0}" type="presOf" srcId="{623966FE-39C4-4F4C-A5E6-94826FA43F48}" destId="{A0018C49-9345-2F4D-8D9A-4E9FF7E53AD2}" srcOrd="1" destOrd="0" presId="urn:microsoft.com/office/officeart/2005/8/layout/process1"/>
    <dgm:cxn modelId="{316372C1-E4B6-F445-835F-9F32B502731A}" srcId="{9CF9F8EA-28B0-CE47-A537-1EF69D5CBC51}" destId="{0B2F5166-D652-1549-9FC7-7545EA62CEA5}" srcOrd="1" destOrd="0" parTransId="{F172077B-FC9D-DF4F-8E7D-7E03E571F8AC}" sibTransId="{613DFA86-3511-B348-84F0-094EA48105BD}"/>
    <dgm:cxn modelId="{C7E18090-A5F1-4248-A4E4-EF55CF73D34D}" srcId="{9CF9F8EA-28B0-CE47-A537-1EF69D5CBC51}" destId="{D63EE985-F124-904A-A7A2-00DE4D41371A}" srcOrd="0" destOrd="0" parTransId="{55258A75-3A77-AB40-A51E-792531462792}" sibTransId="{623966FE-39C4-4F4C-A5E6-94826FA43F48}"/>
    <dgm:cxn modelId="{67679C8D-78B3-414E-AC85-97DB91A7C178}" type="presOf" srcId="{AECB74E1-2D6E-7546-B95E-8113CD866C33}" destId="{DAC5D8FC-B890-8D40-9419-1DB0E4687029}" srcOrd="0" destOrd="0" presId="urn:microsoft.com/office/officeart/2005/8/layout/process1"/>
    <dgm:cxn modelId="{FA2F6E1F-7A38-7240-B3EA-341E39BF01BC}" type="presOf" srcId="{D63EE985-F124-904A-A7A2-00DE4D41371A}" destId="{C46F58CC-20C1-D949-8A80-0B2BE394D790}" srcOrd="0" destOrd="0" presId="urn:microsoft.com/office/officeart/2005/8/layout/process1"/>
    <dgm:cxn modelId="{FEDE01DD-9372-324F-9AC9-A4C67477104F}" type="presOf" srcId="{613DFA86-3511-B348-84F0-094EA48105BD}" destId="{29C5BD36-8039-AC46-9D91-B086403EC433}" srcOrd="1" destOrd="0" presId="urn:microsoft.com/office/officeart/2005/8/layout/process1"/>
    <dgm:cxn modelId="{A4BD73F9-BFC7-7847-821A-EFE329F8357A}" type="presOf" srcId="{0B2F5166-D652-1549-9FC7-7545EA62CEA5}" destId="{3A7C899C-7817-794B-8121-CF983BAF8371}" srcOrd="0" destOrd="0" presId="urn:microsoft.com/office/officeart/2005/8/layout/process1"/>
    <dgm:cxn modelId="{CBBF7935-A494-E040-9D1D-95B514979961}" type="presOf" srcId="{613DFA86-3511-B348-84F0-094EA48105BD}" destId="{7E5CDED7-A5D1-0142-91B5-45252AFF5C15}" srcOrd="0" destOrd="0" presId="urn:microsoft.com/office/officeart/2005/8/layout/process1"/>
    <dgm:cxn modelId="{A514D3BD-EF7F-D84B-AE39-D464CD8342CB}" srcId="{9CF9F8EA-28B0-CE47-A537-1EF69D5CBC51}" destId="{AECB74E1-2D6E-7546-B95E-8113CD866C33}" srcOrd="2" destOrd="0" parTransId="{A1EE915E-7C13-534D-9D11-CA1E54806880}" sibTransId="{C73FC132-502E-4548-A18A-72F8C7CD45B4}"/>
    <dgm:cxn modelId="{601911B6-2167-A044-8477-62CB005A4206}" type="presOf" srcId="{9CF9F8EA-28B0-CE47-A537-1EF69D5CBC51}" destId="{4C0DF0E0-4ABA-E148-AB51-7372875EFAD5}" srcOrd="0" destOrd="0" presId="urn:microsoft.com/office/officeart/2005/8/layout/process1"/>
    <dgm:cxn modelId="{46DC8F08-653D-0D46-B6A6-B5179566878C}" type="presParOf" srcId="{4C0DF0E0-4ABA-E148-AB51-7372875EFAD5}" destId="{C46F58CC-20C1-D949-8A80-0B2BE394D790}" srcOrd="0" destOrd="0" presId="urn:microsoft.com/office/officeart/2005/8/layout/process1"/>
    <dgm:cxn modelId="{015F9E46-4E76-6F40-A96D-4988C0F8A811}" type="presParOf" srcId="{4C0DF0E0-4ABA-E148-AB51-7372875EFAD5}" destId="{2392A486-A51C-5A4E-B2D9-5FD178180620}" srcOrd="1" destOrd="0" presId="urn:microsoft.com/office/officeart/2005/8/layout/process1"/>
    <dgm:cxn modelId="{E89236A2-0D49-384E-A7B1-2BB6B7BAF277}" type="presParOf" srcId="{2392A486-A51C-5A4E-B2D9-5FD178180620}" destId="{A0018C49-9345-2F4D-8D9A-4E9FF7E53AD2}" srcOrd="0" destOrd="0" presId="urn:microsoft.com/office/officeart/2005/8/layout/process1"/>
    <dgm:cxn modelId="{50855B8C-C4F7-5044-862D-36FDE5680C3C}" type="presParOf" srcId="{4C0DF0E0-4ABA-E148-AB51-7372875EFAD5}" destId="{3A7C899C-7817-794B-8121-CF983BAF8371}" srcOrd="2" destOrd="0" presId="urn:microsoft.com/office/officeart/2005/8/layout/process1"/>
    <dgm:cxn modelId="{21CD9197-9B40-084D-A9F8-4EC9777CFA2C}" type="presParOf" srcId="{4C0DF0E0-4ABA-E148-AB51-7372875EFAD5}" destId="{7E5CDED7-A5D1-0142-91B5-45252AFF5C15}" srcOrd="3" destOrd="0" presId="urn:microsoft.com/office/officeart/2005/8/layout/process1"/>
    <dgm:cxn modelId="{6DFF7489-F67D-364A-AFD8-B8D347780D0C}" type="presParOf" srcId="{7E5CDED7-A5D1-0142-91B5-45252AFF5C15}" destId="{29C5BD36-8039-AC46-9D91-B086403EC433}" srcOrd="0" destOrd="0" presId="urn:microsoft.com/office/officeart/2005/8/layout/process1"/>
    <dgm:cxn modelId="{66D64B17-1C76-6440-B5F9-1715153378A6}" type="presParOf" srcId="{4C0DF0E0-4ABA-E148-AB51-7372875EFAD5}" destId="{DAC5D8FC-B890-8D40-9419-1DB0E468702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58CC-20C1-D949-8A80-0B2BE394D790}">
      <dsp:nvSpPr>
        <dsp:cNvPr id="0" name=""/>
        <dsp:cNvSpPr/>
      </dsp:nvSpPr>
      <dsp:spPr>
        <a:xfrm>
          <a:off x="51769" y="0"/>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Maximum in EU legislation:  </a:t>
          </a:r>
        </a:p>
        <a:p>
          <a:pPr lvl="0" algn="ctr" defTabSz="800100">
            <a:lnSpc>
              <a:spcPct val="90000"/>
            </a:lnSpc>
            <a:spcBef>
              <a:spcPct val="0"/>
            </a:spcBef>
            <a:spcAft>
              <a:spcPct val="35000"/>
            </a:spcAft>
          </a:pPr>
          <a:r>
            <a:rPr lang="en-US" sz="2800" kern="1200" dirty="0" smtClean="0"/>
            <a:t>15 years</a:t>
          </a:r>
          <a:endParaRPr lang="en-US" sz="2800" kern="1200" dirty="0"/>
        </a:p>
      </dsp:txBody>
      <dsp:txXfrm>
        <a:off x="89291" y="37522"/>
        <a:ext cx="2060143" cy="1206068"/>
      </dsp:txXfrm>
    </dsp:sp>
    <dsp:sp modelId="{2392A486-A51C-5A4E-B2D9-5FD178180620}">
      <dsp:nvSpPr>
        <dsp:cNvPr id="0" name=""/>
        <dsp:cNvSpPr/>
      </dsp:nvSpPr>
      <dsp:spPr>
        <a:xfrm rot="85063">
          <a:off x="2389253" y="412531"/>
          <a:ext cx="42913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89273" y="516843"/>
        <a:ext cx="300397" cy="317716"/>
      </dsp:txXfrm>
    </dsp:sp>
    <dsp:sp modelId="{3A7C899C-7817-794B-8121-CF983BAF8371}">
      <dsp:nvSpPr>
        <dsp:cNvPr id="0" name=""/>
        <dsp:cNvSpPr/>
      </dsp:nvSpPr>
      <dsp:spPr>
        <a:xfrm>
          <a:off x="2996406" y="72876"/>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10 years</a:t>
          </a:r>
          <a:endParaRPr lang="en-US" sz="2800" kern="1200" dirty="0"/>
        </a:p>
      </dsp:txBody>
      <dsp:txXfrm>
        <a:off x="3033928" y="110398"/>
        <a:ext cx="2060143" cy="1206068"/>
      </dsp:txXfrm>
    </dsp:sp>
    <dsp:sp modelId="{7E5CDED7-A5D1-0142-91B5-45252AFF5C15}">
      <dsp:nvSpPr>
        <dsp:cNvPr id="0" name=""/>
        <dsp:cNvSpPr/>
      </dsp:nvSpPr>
      <dsp:spPr>
        <a:xfrm>
          <a:off x="5345112" y="448669"/>
          <a:ext cx="45265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45112" y="554574"/>
        <a:ext cx="316861" cy="317716"/>
      </dsp:txXfrm>
    </dsp:sp>
    <dsp:sp modelId="{DAC5D8FC-B890-8D40-9419-1DB0E4687029}">
      <dsp:nvSpPr>
        <dsp:cNvPr id="0" name=""/>
        <dsp:cNvSpPr/>
      </dsp:nvSpPr>
      <dsp:spPr>
        <a:xfrm>
          <a:off x="5985668" y="72876"/>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Finally</a:t>
          </a:r>
          <a:r>
            <a:rPr lang="en-US" sz="1800" kern="1200" baseline="0" dirty="0" smtClean="0"/>
            <a:t>, </a:t>
          </a:r>
          <a:r>
            <a:rPr lang="en-US" sz="1800" kern="1200" dirty="0" smtClean="0"/>
            <a:t>renewal of the approval:  </a:t>
          </a:r>
        </a:p>
        <a:p>
          <a:pPr lvl="0" algn="ctr" defTabSz="800100">
            <a:lnSpc>
              <a:spcPct val="90000"/>
            </a:lnSpc>
            <a:spcBef>
              <a:spcPct val="0"/>
            </a:spcBef>
            <a:spcAft>
              <a:spcPct val="35000"/>
            </a:spcAft>
          </a:pPr>
          <a:r>
            <a:rPr lang="en-US" sz="2400" kern="1200" dirty="0" smtClean="0"/>
            <a:t>5 years</a:t>
          </a:r>
          <a:endParaRPr lang="en-US" sz="2400" kern="1200" dirty="0"/>
        </a:p>
      </dsp:txBody>
      <dsp:txXfrm>
        <a:off x="6023190" y="110398"/>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2B2B3-34FA-E946-8815-826C819F5CAD}"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35211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2B2B3-34FA-E946-8815-826C819F5CAD}"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10966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2B2B3-34FA-E946-8815-826C819F5CAD}"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20862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2B2B3-34FA-E946-8815-826C819F5CAD}"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2B2B3-34FA-E946-8815-826C819F5CAD}"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68046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A2B2B3-34FA-E946-8815-826C819F5CAD}" type="datetimeFigureOut">
              <a:rPr lang="en-US" smtClean="0"/>
              <a:t>12/16/17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70604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A2B2B3-34FA-E946-8815-826C819F5CAD}" type="datetimeFigureOut">
              <a:rPr lang="en-US" smtClean="0"/>
              <a:t>12/16/17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49698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2B2B3-34FA-E946-8815-826C819F5CAD}" type="datetimeFigureOut">
              <a:rPr lang="en-US" smtClean="0"/>
              <a:t>12/16/17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15925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2B2B3-34FA-E946-8815-826C819F5CAD}" type="datetimeFigureOut">
              <a:rPr lang="en-US" smtClean="0"/>
              <a:t>12/16/17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135951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2B2B3-34FA-E946-8815-826C819F5CAD}" type="datetimeFigureOut">
              <a:rPr lang="en-US" smtClean="0"/>
              <a:t>12/16/17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48029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2B2B3-34FA-E946-8815-826C819F5CAD}" type="datetimeFigureOut">
              <a:rPr lang="en-US" smtClean="0"/>
              <a:t>12/16/17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E4AC2-D62D-9949-A92C-344A8203288E}" type="slidenum">
              <a:rPr lang="en-US" smtClean="0"/>
              <a:t>‹#›</a:t>
            </a:fld>
            <a:endParaRPr lang="en-US"/>
          </a:p>
        </p:txBody>
      </p:sp>
    </p:spTree>
    <p:extLst>
      <p:ext uri="{BB962C8B-B14F-4D97-AF65-F5344CB8AC3E}">
        <p14:creationId xmlns:p14="http://schemas.microsoft.com/office/powerpoint/2010/main" val="1398295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2B2B3-34FA-E946-8815-826C819F5CAD}" type="datetimeFigureOut">
              <a:rPr lang="en-US" smtClean="0"/>
              <a:t>12/16/17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E4AC2-D62D-9949-A92C-344A8203288E}" type="slidenum">
              <a:rPr lang="en-US" smtClean="0"/>
              <a:t>‹#›</a:t>
            </a:fld>
            <a:endParaRPr lang="en-US"/>
          </a:p>
        </p:txBody>
      </p:sp>
    </p:spTree>
    <p:extLst>
      <p:ext uri="{BB962C8B-B14F-4D97-AF65-F5344CB8AC3E}">
        <p14:creationId xmlns:p14="http://schemas.microsoft.com/office/powerpoint/2010/main" val="106785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theguardian.com/environment/2017/sep/15/eu-report-on-weedkiller-safety-copied-text-from-monsanto-study" TargetMode="Externa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7.jpg" descr=":\Users\europedirect\Desktop\logo%20govunet%20web.jpg"/>
          <p:cNvPicPr/>
          <p:nvPr/>
        </p:nvPicPr>
        <p:blipFill>
          <a:blip r:embed="rId2"/>
          <a:srcRect/>
          <a:stretch>
            <a:fillRect/>
          </a:stretch>
        </p:blipFill>
        <p:spPr>
          <a:xfrm>
            <a:off x="1441342" y="356461"/>
            <a:ext cx="1684020" cy="845820"/>
          </a:xfrm>
          <a:prstGeom prst="rect">
            <a:avLst/>
          </a:prstGeom>
          <a:ln/>
        </p:spPr>
      </p:pic>
      <p:pic>
        <p:nvPicPr>
          <p:cNvPr id="7" name="image26.png"/>
          <p:cNvPicPr/>
          <p:nvPr/>
        </p:nvPicPr>
        <p:blipFill>
          <a:blip r:embed="rId3"/>
          <a:srcRect/>
          <a:stretch>
            <a:fillRect/>
          </a:stretch>
        </p:blipFill>
        <p:spPr>
          <a:xfrm>
            <a:off x="3838795" y="429168"/>
            <a:ext cx="1073785" cy="700405"/>
          </a:xfrm>
          <a:prstGeom prst="rect">
            <a:avLst/>
          </a:prstGeom>
          <a:ln/>
        </p:spPr>
      </p:pic>
      <p:pic>
        <p:nvPicPr>
          <p:cNvPr id="8" name="image6.png" descr="Logo Université du Luxembourg"/>
          <p:cNvPicPr/>
          <p:nvPr/>
        </p:nvPicPr>
        <p:blipFill>
          <a:blip r:embed="rId4"/>
          <a:srcRect/>
          <a:stretch>
            <a:fillRect/>
          </a:stretch>
        </p:blipFill>
        <p:spPr>
          <a:xfrm>
            <a:off x="5626013" y="429168"/>
            <a:ext cx="774065" cy="673100"/>
          </a:xfrm>
          <a:prstGeom prst="rect">
            <a:avLst/>
          </a:prstGeom>
          <a:ln/>
        </p:spPr>
      </p:pic>
      <p:pic>
        <p:nvPicPr>
          <p:cNvPr id="9" name="image23.jpg"/>
          <p:cNvPicPr/>
          <p:nvPr/>
        </p:nvPicPr>
        <p:blipFill>
          <a:blip r:embed="rId5"/>
          <a:srcRect/>
          <a:stretch>
            <a:fillRect/>
          </a:stretch>
        </p:blipFill>
        <p:spPr>
          <a:xfrm>
            <a:off x="7567704" y="582838"/>
            <a:ext cx="1830070" cy="519430"/>
          </a:xfrm>
          <a:prstGeom prst="rect">
            <a:avLst/>
          </a:prstGeom>
          <a:ln/>
        </p:spPr>
      </p:pic>
      <p:sp>
        <p:nvSpPr>
          <p:cNvPr id="10" name="Rectangle 9"/>
          <p:cNvSpPr/>
          <p:nvPr/>
        </p:nvSpPr>
        <p:spPr>
          <a:xfrm>
            <a:off x="2965045" y="1323384"/>
            <a:ext cx="6096000" cy="950838"/>
          </a:xfrm>
          <a:prstGeom prst="rect">
            <a:avLst/>
          </a:prstGeom>
        </p:spPr>
        <p:txBody>
          <a:bodyPr>
            <a:spAutoFit/>
          </a:bodyPr>
          <a:lstStyle/>
          <a:p>
            <a:pPr algn="ctr">
              <a:lnSpc>
                <a:spcPct val="107000"/>
              </a:lnSpc>
              <a:spcAft>
                <a:spcPts val="800"/>
              </a:spcAft>
            </a:pPr>
            <a:r>
              <a:rPr lang="en-US" sz="1600" b="1" dirty="0" smtClean="0">
                <a:solidFill>
                  <a:srgbClr val="000000"/>
                </a:solidFill>
                <a:effectLst/>
                <a:latin typeface="Oswald" charset="0"/>
                <a:ea typeface="Oswald" charset="0"/>
                <a:cs typeface="Oswald" charset="0"/>
              </a:rPr>
              <a:t>Erasmus+ JEAN MONNET NETWORK</a:t>
            </a:r>
            <a:endParaRPr lang="en-US" sz="1200" dirty="0" smtClean="0">
              <a:solidFill>
                <a:srgbClr val="000000"/>
              </a:solidFill>
              <a:effectLst/>
              <a:latin typeface="Calibri" charset="0"/>
              <a:ea typeface="Calibri" charset="0"/>
              <a:cs typeface="Calibri" charset="0"/>
            </a:endParaRPr>
          </a:p>
          <a:p>
            <a:pPr algn="ctr"/>
            <a:r>
              <a:rPr lang="en-US" sz="1600" b="1" dirty="0" smtClean="0">
                <a:effectLst/>
                <a:latin typeface="Oswald" charset="0"/>
                <a:ea typeface="Oswald" charset="0"/>
                <a:cs typeface="Oswald" charset="0"/>
              </a:rPr>
              <a:t>“GOVERNANCE, PLURALISM &amp; TRANS-NATIONALISATION IN EUROPE”</a:t>
            </a:r>
            <a:r>
              <a:rPr lang="en-US" sz="1600" dirty="0" smtClean="0">
                <a:effectLst/>
              </a:rPr>
              <a:t> </a:t>
            </a:r>
            <a:endParaRPr lang="en-US" sz="1600" dirty="0"/>
          </a:p>
        </p:txBody>
      </p:sp>
      <p:sp>
        <p:nvSpPr>
          <p:cNvPr id="12" name="Rectangle 11"/>
          <p:cNvSpPr/>
          <p:nvPr/>
        </p:nvSpPr>
        <p:spPr>
          <a:xfrm>
            <a:off x="387458" y="2489773"/>
            <a:ext cx="11530739" cy="5118196"/>
          </a:xfrm>
          <a:prstGeom prst="rect">
            <a:avLst/>
          </a:prstGeom>
        </p:spPr>
        <p:txBody>
          <a:bodyPr wrap="square">
            <a:spAutoFit/>
          </a:bodyPr>
          <a:lstStyle/>
          <a:p>
            <a:pPr algn="ctr">
              <a:lnSpc>
                <a:spcPct val="107000"/>
              </a:lnSpc>
              <a:spcAft>
                <a:spcPts val="800"/>
              </a:spcAft>
            </a:pPr>
            <a:r>
              <a:rPr lang="en-US" sz="1600" dirty="0" smtClean="0">
                <a:solidFill>
                  <a:srgbClr val="000000"/>
                </a:solidFill>
                <a:effectLst/>
                <a:latin typeface="Oswald" charset="0"/>
                <a:ea typeface="Oswald" charset="0"/>
                <a:cs typeface="Oswald" charset="0"/>
              </a:rPr>
              <a:t>Place:</a:t>
            </a:r>
            <a:r>
              <a:rPr lang="en-US" sz="1600" b="1" dirty="0" smtClean="0">
                <a:solidFill>
                  <a:srgbClr val="000000"/>
                </a:solidFill>
                <a:effectLst/>
                <a:latin typeface="Oswald" charset="0"/>
                <a:ea typeface="Oswald" charset="0"/>
                <a:cs typeface="Oswald" charset="0"/>
              </a:rPr>
              <a:t> University of Luxembourg, </a:t>
            </a:r>
            <a:r>
              <a:rPr lang="en-US" sz="1600" b="1" dirty="0" err="1" smtClean="0">
                <a:solidFill>
                  <a:srgbClr val="000000"/>
                </a:solidFill>
                <a:effectLst/>
                <a:latin typeface="Oswald" charset="0"/>
                <a:ea typeface="Oswald" charset="0"/>
                <a:cs typeface="Oswald" charset="0"/>
              </a:rPr>
              <a:t>Limpertsberg</a:t>
            </a:r>
            <a:r>
              <a:rPr lang="en-US" sz="1600" b="1" dirty="0" smtClean="0">
                <a:solidFill>
                  <a:srgbClr val="000000"/>
                </a:solidFill>
                <a:effectLst/>
                <a:latin typeface="Oswald" charset="0"/>
                <a:ea typeface="Oswald" charset="0"/>
                <a:cs typeface="Oswald" charset="0"/>
              </a:rPr>
              <a:t> Campus </a:t>
            </a:r>
            <a:r>
              <a:rPr lang="en-US" sz="1600" dirty="0" smtClean="0">
                <a:solidFill>
                  <a:srgbClr val="000000"/>
                </a:solidFill>
                <a:effectLst/>
                <a:latin typeface="Oswald" charset="0"/>
                <a:ea typeface="Oswald" charset="0"/>
                <a:cs typeface="Oswald" charset="0"/>
              </a:rPr>
              <a:t> </a:t>
            </a:r>
            <a:endParaRPr lang="en-US" sz="1200" dirty="0" smtClean="0">
              <a:solidFill>
                <a:srgbClr val="000000"/>
              </a:solidFill>
              <a:effectLst/>
              <a:latin typeface="Calibri" charset="0"/>
              <a:ea typeface="Calibri" charset="0"/>
              <a:cs typeface="Calibri" charset="0"/>
            </a:endParaRPr>
          </a:p>
          <a:p>
            <a:pPr algn="ctr">
              <a:lnSpc>
                <a:spcPct val="107000"/>
              </a:lnSpc>
              <a:spcAft>
                <a:spcPts val="800"/>
              </a:spcAft>
            </a:pPr>
            <a:r>
              <a:rPr lang="en-US" sz="1600" dirty="0" smtClean="0">
                <a:solidFill>
                  <a:srgbClr val="000000"/>
                </a:solidFill>
                <a:effectLst/>
                <a:latin typeface="Oswald" charset="0"/>
                <a:ea typeface="Oswald" charset="0"/>
                <a:cs typeface="Oswald" charset="0"/>
              </a:rPr>
              <a:t>Title:</a:t>
            </a:r>
            <a:endParaRPr lang="en-US" sz="1200" dirty="0" smtClean="0">
              <a:solidFill>
                <a:srgbClr val="000000"/>
              </a:solidFill>
              <a:effectLst/>
              <a:latin typeface="Calibri" charset="0"/>
              <a:ea typeface="Calibri" charset="0"/>
              <a:cs typeface="Calibri" charset="0"/>
            </a:endParaRPr>
          </a:p>
          <a:p>
            <a:pPr algn="ctr">
              <a:lnSpc>
                <a:spcPct val="107000"/>
              </a:lnSpc>
              <a:spcAft>
                <a:spcPts val="800"/>
              </a:spcAft>
            </a:pPr>
            <a:r>
              <a:rPr lang="en-US" sz="1600" b="1" dirty="0" smtClean="0">
                <a:solidFill>
                  <a:srgbClr val="000000"/>
                </a:solidFill>
                <a:effectLst/>
                <a:latin typeface="Oswald" charset="0"/>
                <a:ea typeface="Oswald" charset="0"/>
                <a:cs typeface="Oswald" charset="0"/>
              </a:rPr>
              <a:t>Academic Sessions (Workshop) </a:t>
            </a:r>
            <a:endParaRPr lang="en-US" sz="1200" dirty="0" smtClean="0">
              <a:solidFill>
                <a:srgbClr val="000000"/>
              </a:solidFill>
              <a:effectLst/>
              <a:latin typeface="Calibri" charset="0"/>
              <a:ea typeface="Calibri" charset="0"/>
              <a:cs typeface="Calibri" charset="0"/>
            </a:endParaRPr>
          </a:p>
          <a:p>
            <a:pPr algn="ctr">
              <a:lnSpc>
                <a:spcPct val="107000"/>
              </a:lnSpc>
              <a:spcAft>
                <a:spcPts val="800"/>
              </a:spcAft>
            </a:pPr>
            <a:r>
              <a:rPr lang="en-US" sz="1600" b="1" i="1" dirty="0" smtClean="0">
                <a:solidFill>
                  <a:srgbClr val="000000"/>
                </a:solidFill>
                <a:effectLst/>
                <a:latin typeface="Oswald" charset="0"/>
                <a:ea typeface="Oswald" charset="0"/>
                <a:cs typeface="Oswald" charset="0"/>
              </a:rPr>
              <a:t>“Governance and Sovereignty in Europe” </a:t>
            </a:r>
            <a:endParaRPr lang="en-US" sz="1200" dirty="0" smtClean="0">
              <a:solidFill>
                <a:srgbClr val="000000"/>
              </a:solidFill>
              <a:effectLst/>
              <a:latin typeface="Calibri" charset="0"/>
              <a:ea typeface="Calibri" charset="0"/>
              <a:cs typeface="Calibri" charset="0"/>
            </a:endParaRPr>
          </a:p>
          <a:p>
            <a:pPr algn="ctr">
              <a:lnSpc>
                <a:spcPct val="107000"/>
              </a:lnSpc>
              <a:spcAft>
                <a:spcPts val="800"/>
              </a:spcAft>
            </a:pPr>
            <a:r>
              <a:rPr lang="en-US" sz="1600" b="1" i="1" dirty="0" smtClean="0">
                <a:solidFill>
                  <a:srgbClr val="000000"/>
                </a:solidFill>
                <a:effectLst/>
                <a:latin typeface="Oswald" charset="0"/>
                <a:ea typeface="Oswald" charset="0"/>
                <a:cs typeface="Oswald" charset="0"/>
              </a:rPr>
              <a:t>Doctoral Winter School</a:t>
            </a:r>
          </a:p>
          <a:p>
            <a:pPr algn="ctr">
              <a:lnSpc>
                <a:spcPct val="107000"/>
              </a:lnSpc>
              <a:spcAft>
                <a:spcPts val="800"/>
              </a:spcAft>
            </a:pPr>
            <a:r>
              <a:rPr lang="en-US" sz="1200" b="1" i="1" dirty="0" smtClean="0">
                <a:solidFill>
                  <a:srgbClr val="000000"/>
                </a:solidFill>
                <a:latin typeface="Oswald" charset="0"/>
                <a:ea typeface="Oswald" charset="0"/>
                <a:cs typeface="Oswald" charset="0"/>
              </a:rPr>
              <a:t>16/12/2017</a:t>
            </a:r>
          </a:p>
          <a:p>
            <a:pPr>
              <a:lnSpc>
                <a:spcPct val="107000"/>
              </a:lnSpc>
              <a:spcAft>
                <a:spcPts val="800"/>
              </a:spcAft>
            </a:pPr>
            <a:endParaRPr lang="en-US" sz="1400" b="1" u="sng" dirty="0" smtClean="0">
              <a:solidFill>
                <a:srgbClr val="000000"/>
              </a:solidFill>
              <a:latin typeface="Oswald" charset="0"/>
              <a:ea typeface="Oswald" charset="0"/>
              <a:cs typeface="Oswald" charset="0"/>
            </a:endParaRPr>
          </a:p>
          <a:p>
            <a:pPr>
              <a:lnSpc>
                <a:spcPct val="107000"/>
              </a:lnSpc>
              <a:spcAft>
                <a:spcPts val="800"/>
              </a:spcAft>
            </a:pPr>
            <a:r>
              <a:rPr lang="en-US" sz="1400" b="1" u="sng" dirty="0" smtClean="0">
                <a:solidFill>
                  <a:srgbClr val="000000"/>
                </a:solidFill>
                <a:latin typeface="Oswald" charset="0"/>
                <a:ea typeface="Oswald" charset="0"/>
                <a:cs typeface="Oswald" charset="0"/>
              </a:rPr>
              <a:t>Decision-making procedure et legitimation </a:t>
            </a:r>
            <a:endParaRPr lang="en-US" sz="1400" b="1" u="sng" dirty="0">
              <a:solidFill>
                <a:srgbClr val="000000"/>
              </a:solidFill>
              <a:latin typeface="Oswald" charset="0"/>
              <a:ea typeface="Oswald" charset="0"/>
              <a:cs typeface="Oswald" charset="0"/>
            </a:endParaRPr>
          </a:p>
          <a:p>
            <a:pPr>
              <a:lnSpc>
                <a:spcPct val="107000"/>
              </a:lnSpc>
              <a:spcAft>
                <a:spcPts val="800"/>
              </a:spcAft>
            </a:pPr>
            <a:r>
              <a:rPr lang="en-US" sz="1400" b="1" dirty="0" smtClean="0">
                <a:solidFill>
                  <a:srgbClr val="000000"/>
                </a:solidFill>
                <a:latin typeface="Oswald" charset="0"/>
                <a:ea typeface="Oswald" charset="0"/>
                <a:cs typeface="Oswald" charset="0"/>
              </a:rPr>
              <a:t>Professor: </a:t>
            </a:r>
            <a:r>
              <a:rPr lang="en-US" sz="1400" b="1" dirty="0" err="1" smtClean="0">
                <a:solidFill>
                  <a:srgbClr val="000000"/>
                </a:solidFill>
                <a:latin typeface="Oswald" charset="0"/>
                <a:ea typeface="Oswald" charset="0"/>
                <a:cs typeface="Oswald" charset="0"/>
              </a:rPr>
              <a:t>Foteini</a:t>
            </a:r>
            <a:r>
              <a:rPr lang="en-US" sz="1400" b="1" dirty="0" smtClean="0">
                <a:solidFill>
                  <a:srgbClr val="000000"/>
                </a:solidFill>
                <a:latin typeface="Oswald" charset="0"/>
                <a:ea typeface="Oswald" charset="0"/>
                <a:cs typeface="Oswald" charset="0"/>
              </a:rPr>
              <a:t> </a:t>
            </a:r>
            <a:r>
              <a:rPr lang="en-US" sz="1400" b="1" dirty="0" err="1" smtClean="0">
                <a:solidFill>
                  <a:srgbClr val="000000"/>
                </a:solidFill>
                <a:latin typeface="Oswald" charset="0"/>
                <a:ea typeface="Oswald" charset="0"/>
                <a:cs typeface="Oswald" charset="0"/>
              </a:rPr>
              <a:t>Asderaki</a:t>
            </a:r>
            <a:r>
              <a:rPr lang="en-US" sz="1400" b="1" dirty="0" smtClean="0">
                <a:solidFill>
                  <a:srgbClr val="000000"/>
                </a:solidFill>
                <a:latin typeface="Oswald" charset="0"/>
                <a:ea typeface="Oswald" charset="0"/>
                <a:cs typeface="Oswald" charset="0"/>
              </a:rPr>
              <a:t> </a:t>
            </a:r>
          </a:p>
          <a:p>
            <a:pPr>
              <a:lnSpc>
                <a:spcPct val="107000"/>
              </a:lnSpc>
              <a:spcAft>
                <a:spcPts val="800"/>
              </a:spcAft>
            </a:pPr>
            <a:r>
              <a:rPr lang="en-US" sz="1400" dirty="0" smtClean="0">
                <a:solidFill>
                  <a:srgbClr val="000000"/>
                </a:solidFill>
                <a:latin typeface="Calibri" charset="0"/>
                <a:ea typeface="Calibri" charset="0"/>
                <a:cs typeface="Calibri" charset="0"/>
              </a:rPr>
              <a:t>Team members:</a:t>
            </a:r>
            <a:r>
              <a:rPr lang="en-US" sz="1400" b="1" dirty="0" smtClean="0">
                <a:solidFill>
                  <a:srgbClr val="000000"/>
                </a:solidFill>
                <a:latin typeface="Oswald" charset="0"/>
                <a:ea typeface="Oswald" charset="0"/>
                <a:cs typeface="Oswald" charset="0"/>
              </a:rPr>
              <a:t> Andreas </a:t>
            </a:r>
            <a:r>
              <a:rPr lang="en-US" sz="1400" b="1" dirty="0" err="1" smtClean="0">
                <a:solidFill>
                  <a:srgbClr val="000000"/>
                </a:solidFill>
                <a:latin typeface="Oswald" charset="0"/>
                <a:ea typeface="Oswald" charset="0"/>
                <a:cs typeface="Oswald" charset="0"/>
              </a:rPr>
              <a:t>Gkolfinopoulos</a:t>
            </a:r>
            <a:r>
              <a:rPr lang="en-US" sz="1400" b="1" dirty="0" smtClean="0">
                <a:solidFill>
                  <a:srgbClr val="000000"/>
                </a:solidFill>
                <a:latin typeface="Oswald" charset="0"/>
                <a:ea typeface="Oswald" charset="0"/>
                <a:cs typeface="Oswald" charset="0"/>
              </a:rPr>
              <a:t>, University of Siegen</a:t>
            </a:r>
          </a:p>
          <a:p>
            <a:pPr>
              <a:lnSpc>
                <a:spcPct val="107000"/>
              </a:lnSpc>
              <a:spcAft>
                <a:spcPts val="800"/>
              </a:spcAft>
            </a:pPr>
            <a:r>
              <a:rPr lang="en-US" sz="1400" b="1" dirty="0">
                <a:solidFill>
                  <a:srgbClr val="000000"/>
                </a:solidFill>
                <a:latin typeface="Oswald" charset="0"/>
                <a:ea typeface="Oswald" charset="0"/>
                <a:cs typeface="Oswald" charset="0"/>
              </a:rPr>
              <a:t>	 </a:t>
            </a:r>
            <a:r>
              <a:rPr lang="en-US" sz="1400" b="1" dirty="0" smtClean="0">
                <a:solidFill>
                  <a:srgbClr val="000000"/>
                </a:solidFill>
                <a:latin typeface="Oswald" charset="0"/>
                <a:ea typeface="Oswald" charset="0"/>
                <a:cs typeface="Oswald" charset="0"/>
              </a:rPr>
              <a:t>    </a:t>
            </a:r>
            <a:r>
              <a:rPr lang="en-US" sz="1400" b="1" dirty="0" err="1" smtClean="0">
                <a:solidFill>
                  <a:srgbClr val="000000"/>
                </a:solidFill>
                <a:latin typeface="Oswald" charset="0"/>
                <a:ea typeface="Oswald" charset="0"/>
                <a:cs typeface="Oswald" charset="0"/>
              </a:rPr>
              <a:t>Eleftheria</a:t>
            </a:r>
            <a:r>
              <a:rPr lang="en-US" sz="1400" b="1" dirty="0" smtClean="0">
                <a:solidFill>
                  <a:srgbClr val="000000"/>
                </a:solidFill>
                <a:latin typeface="Oswald" charset="0"/>
                <a:ea typeface="Oswald" charset="0"/>
                <a:cs typeface="Oswald" charset="0"/>
              </a:rPr>
              <a:t> </a:t>
            </a:r>
            <a:r>
              <a:rPr lang="en-US" sz="1400" b="1" dirty="0" err="1" smtClean="0">
                <a:solidFill>
                  <a:srgbClr val="000000"/>
                </a:solidFill>
                <a:latin typeface="Oswald" charset="0"/>
                <a:ea typeface="Oswald" charset="0"/>
                <a:cs typeface="Oswald" charset="0"/>
              </a:rPr>
              <a:t>Terzoudi</a:t>
            </a:r>
            <a:r>
              <a:rPr lang="en-US" sz="1400" b="1" dirty="0" smtClean="0">
                <a:solidFill>
                  <a:srgbClr val="000000"/>
                </a:solidFill>
                <a:latin typeface="Oswald" charset="0"/>
                <a:ea typeface="Oswald" charset="0"/>
                <a:cs typeface="Oswald" charset="0"/>
              </a:rPr>
              <a:t>, University of the Aegean</a:t>
            </a:r>
          </a:p>
          <a:p>
            <a:pPr>
              <a:lnSpc>
                <a:spcPct val="107000"/>
              </a:lnSpc>
              <a:spcAft>
                <a:spcPts val="800"/>
              </a:spcAft>
            </a:pPr>
            <a:r>
              <a:rPr lang="en-US" sz="1400" b="1" dirty="0">
                <a:solidFill>
                  <a:srgbClr val="000000"/>
                </a:solidFill>
                <a:latin typeface="Oswald" charset="0"/>
                <a:ea typeface="Oswald" charset="0"/>
                <a:cs typeface="Oswald" charset="0"/>
              </a:rPr>
              <a:t>	</a:t>
            </a:r>
            <a:r>
              <a:rPr lang="en-US" sz="1400" b="1" dirty="0" smtClean="0">
                <a:solidFill>
                  <a:srgbClr val="000000"/>
                </a:solidFill>
                <a:latin typeface="Oswald" charset="0"/>
                <a:ea typeface="Oswald" charset="0"/>
                <a:cs typeface="Oswald" charset="0"/>
              </a:rPr>
              <a:t>     </a:t>
            </a:r>
            <a:r>
              <a:rPr lang="en-US" sz="1400" b="1" dirty="0" err="1" smtClean="0">
                <a:solidFill>
                  <a:srgbClr val="000000"/>
                </a:solidFill>
                <a:latin typeface="Oswald" charset="0"/>
                <a:ea typeface="Oswald" charset="0"/>
                <a:cs typeface="Oswald" charset="0"/>
              </a:rPr>
              <a:t>Fr</a:t>
            </a:r>
            <a:r>
              <a:rPr lang="en-US" sz="1400" b="1" dirty="0" err="1" smtClean="0">
                <a:solidFill>
                  <a:srgbClr val="000000"/>
                </a:solidFill>
                <a:latin typeface="Oswald" charset="0"/>
                <a:ea typeface="Oswald" charset="0"/>
                <a:cs typeface="Oswald" charset="0"/>
              </a:rPr>
              <a:t>éderic</a:t>
            </a:r>
            <a:r>
              <a:rPr lang="en-US" sz="1400" b="1" dirty="0" smtClean="0">
                <a:solidFill>
                  <a:srgbClr val="000000"/>
                </a:solidFill>
                <a:latin typeface="Oswald" charset="0"/>
                <a:ea typeface="Oswald" charset="0"/>
                <a:cs typeface="Oswald" charset="0"/>
              </a:rPr>
              <a:t> Albert, University of Luxembourg</a:t>
            </a:r>
          </a:p>
          <a:p>
            <a:pPr>
              <a:lnSpc>
                <a:spcPct val="107000"/>
              </a:lnSpc>
              <a:spcAft>
                <a:spcPts val="800"/>
              </a:spcAft>
            </a:pPr>
            <a:r>
              <a:rPr lang="en-US" sz="1400" b="1" dirty="0">
                <a:solidFill>
                  <a:srgbClr val="000000"/>
                </a:solidFill>
                <a:latin typeface="Oswald" charset="0"/>
                <a:ea typeface="Oswald" charset="0"/>
                <a:cs typeface="Oswald" charset="0"/>
              </a:rPr>
              <a:t>	 </a:t>
            </a:r>
            <a:r>
              <a:rPr lang="en-US" sz="1400" b="1" dirty="0" smtClean="0">
                <a:solidFill>
                  <a:srgbClr val="000000"/>
                </a:solidFill>
                <a:latin typeface="Oswald" charset="0"/>
                <a:ea typeface="Oswald" charset="0"/>
                <a:cs typeface="Oswald" charset="0"/>
              </a:rPr>
              <a:t>    Maria </a:t>
            </a:r>
            <a:r>
              <a:rPr lang="en-US" sz="1400" b="1" dirty="0" err="1" smtClean="0">
                <a:solidFill>
                  <a:srgbClr val="000000"/>
                </a:solidFill>
                <a:latin typeface="Oswald" charset="0"/>
                <a:ea typeface="Oswald" charset="0"/>
                <a:cs typeface="Oswald" charset="0"/>
              </a:rPr>
              <a:t>Geroulia</a:t>
            </a:r>
            <a:r>
              <a:rPr lang="en-US" sz="1400" b="1" dirty="0" smtClean="0">
                <a:solidFill>
                  <a:srgbClr val="000000"/>
                </a:solidFill>
                <a:latin typeface="Oswald" charset="0"/>
                <a:ea typeface="Oswald" charset="0"/>
                <a:cs typeface="Oswald" charset="0"/>
              </a:rPr>
              <a:t>, University of the Aegean </a:t>
            </a:r>
          </a:p>
          <a:p>
            <a:pPr>
              <a:lnSpc>
                <a:spcPct val="107000"/>
              </a:lnSpc>
              <a:spcAft>
                <a:spcPts val="800"/>
              </a:spcAft>
            </a:pPr>
            <a:endParaRPr lang="en-US" sz="1400" b="1" i="1" dirty="0">
              <a:solidFill>
                <a:srgbClr val="000000"/>
              </a:solidFill>
              <a:latin typeface="Oswald" charset="0"/>
              <a:ea typeface="Oswald" charset="0"/>
              <a:cs typeface="Oswald" charset="0"/>
            </a:endParaRPr>
          </a:p>
          <a:p>
            <a:pPr>
              <a:lnSpc>
                <a:spcPct val="107000"/>
              </a:lnSpc>
              <a:spcAft>
                <a:spcPts val="800"/>
              </a:spcAft>
            </a:pPr>
            <a:endParaRPr lang="en-US" sz="1400" dirty="0" smtClean="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135179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4059" y="410955"/>
            <a:ext cx="9982200" cy="646331"/>
          </a:xfrm>
          <a:prstGeom prst="rect">
            <a:avLst/>
          </a:prstGeom>
          <a:noFill/>
        </p:spPr>
        <p:txBody>
          <a:bodyPr wrap="square" rtlCol="0">
            <a:spAutoFit/>
          </a:bodyPr>
          <a:lstStyle/>
          <a:p>
            <a:pPr algn="ctr"/>
            <a:r>
              <a:rPr lang="en-US" b="1" dirty="0" smtClean="0"/>
              <a:t>The European Commission within an institutional “trap”: </a:t>
            </a:r>
          </a:p>
          <a:p>
            <a:pPr algn="ctr"/>
            <a:r>
              <a:rPr lang="en-US" b="1" dirty="0" smtClean="0"/>
              <a:t>Banning glyphosate or banning EU-citizens’ initiative?</a:t>
            </a:r>
            <a:endParaRPr lang="en-US" b="1" dirty="0"/>
          </a:p>
        </p:txBody>
      </p:sp>
      <p:sp>
        <p:nvSpPr>
          <p:cNvPr id="8" name="TextBox 7"/>
          <p:cNvSpPr txBox="1"/>
          <p:nvPr/>
        </p:nvSpPr>
        <p:spPr>
          <a:xfrm>
            <a:off x="1102556" y="1924734"/>
            <a:ext cx="10484537" cy="3970318"/>
          </a:xfrm>
          <a:prstGeom prst="rect">
            <a:avLst/>
          </a:prstGeom>
          <a:noFill/>
        </p:spPr>
        <p:txBody>
          <a:bodyPr wrap="none" rtlCol="0">
            <a:spAutoFit/>
          </a:bodyPr>
          <a:lstStyle/>
          <a:p>
            <a:r>
              <a:rPr lang="en-US" b="1" dirty="0" smtClean="0"/>
              <a:t>Research Question</a:t>
            </a:r>
            <a:r>
              <a:rPr lang="en-US" dirty="0" smtClean="0"/>
              <a:t>: Does the European citizens’ initiative enhance European Commissions’ relations</a:t>
            </a:r>
          </a:p>
          <a:p>
            <a:r>
              <a:rPr lang="en-US" dirty="0" smtClean="0"/>
              <a:t>		with citizens </a:t>
            </a:r>
          </a:p>
          <a:p>
            <a:endParaRPr lang="en-US" dirty="0"/>
          </a:p>
          <a:p>
            <a:r>
              <a:rPr lang="en-US" b="1" dirty="0" smtClean="0"/>
              <a:t>Hypothesis 1</a:t>
            </a:r>
            <a:r>
              <a:rPr lang="en-US" dirty="0" smtClean="0"/>
              <a:t>: EU as a “window of opportunity” for the establishment of continuous communication channels </a:t>
            </a:r>
          </a:p>
          <a:p>
            <a:r>
              <a:rPr lang="en-US" dirty="0"/>
              <a:t>	 </a:t>
            </a:r>
            <a:r>
              <a:rPr lang="en-US" dirty="0" smtClean="0"/>
              <a:t>       with the citizens</a:t>
            </a:r>
          </a:p>
          <a:p>
            <a:endParaRPr lang="en-US" dirty="0"/>
          </a:p>
          <a:p>
            <a:r>
              <a:rPr lang="en-US" b="1" dirty="0" smtClean="0"/>
              <a:t>Hypothesis 2:</a:t>
            </a:r>
            <a:r>
              <a:rPr lang="en-US" dirty="0" smtClean="0"/>
              <a:t> Opposition from the member states restraints the relation between </a:t>
            </a:r>
          </a:p>
          <a:p>
            <a:r>
              <a:rPr lang="en-US" dirty="0"/>
              <a:t>	</a:t>
            </a:r>
            <a:r>
              <a:rPr lang="en-US" dirty="0" smtClean="0"/>
              <a:t>       the European Commission and the citizens and shifts the blame game towards the commission</a:t>
            </a:r>
          </a:p>
          <a:p>
            <a:endParaRPr lang="en-US" dirty="0"/>
          </a:p>
          <a:p>
            <a:r>
              <a:rPr lang="en-US" b="1" dirty="0" smtClean="0"/>
              <a:t>Theory: </a:t>
            </a:r>
            <a:r>
              <a:rPr lang="en-US" dirty="0" smtClean="0"/>
              <a:t>European Governance: Supranational negotiation in the “Shadow of hierarchy” (</a:t>
            </a:r>
            <a:r>
              <a:rPr lang="en-US" dirty="0" err="1" smtClean="0"/>
              <a:t>B</a:t>
            </a:r>
            <a:r>
              <a:rPr lang="en-US" dirty="0" err="1" smtClean="0"/>
              <a:t>örzel</a:t>
            </a:r>
            <a:r>
              <a:rPr lang="en-US" dirty="0" smtClean="0"/>
              <a:t>, 2010)</a:t>
            </a:r>
            <a:endParaRPr lang="en-US" dirty="0" smtClean="0"/>
          </a:p>
          <a:p>
            <a:endParaRPr lang="en-US" dirty="0"/>
          </a:p>
          <a:p>
            <a:endParaRPr lang="en-US" dirty="0" smtClean="0"/>
          </a:p>
          <a:p>
            <a:r>
              <a:rPr lang="en-US" b="1" dirty="0" smtClean="0"/>
              <a:t>Methodology:</a:t>
            </a:r>
            <a:r>
              <a:rPr lang="en-US" dirty="0" smtClean="0"/>
              <a:t> </a:t>
            </a:r>
          </a:p>
          <a:p>
            <a:endParaRPr lang="en-US" dirty="0"/>
          </a:p>
        </p:txBody>
      </p:sp>
    </p:spTree>
    <p:extLst>
      <p:ext uri="{BB962C8B-B14F-4D97-AF65-F5344CB8AC3E}">
        <p14:creationId xmlns:p14="http://schemas.microsoft.com/office/powerpoint/2010/main" val="44176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4059" y="410955"/>
            <a:ext cx="9982200" cy="646331"/>
          </a:xfrm>
          <a:prstGeom prst="rect">
            <a:avLst/>
          </a:prstGeom>
          <a:noFill/>
        </p:spPr>
        <p:txBody>
          <a:bodyPr wrap="square" rtlCol="0">
            <a:spAutoFit/>
          </a:bodyPr>
          <a:lstStyle/>
          <a:p>
            <a:pPr algn="ctr"/>
            <a:r>
              <a:rPr lang="en-US" b="1" dirty="0" smtClean="0"/>
              <a:t>The European Commission within an institutional “trap”: </a:t>
            </a:r>
          </a:p>
          <a:p>
            <a:pPr algn="ctr"/>
            <a:r>
              <a:rPr lang="en-US" b="1" dirty="0" smtClean="0"/>
              <a:t>Banning glyphosate or banning EU-citizens’ initiative?</a:t>
            </a:r>
            <a:endParaRPr lang="en-US" b="1" dirty="0"/>
          </a:p>
        </p:txBody>
      </p:sp>
      <p:sp>
        <p:nvSpPr>
          <p:cNvPr id="5" name="TextBox 4"/>
          <p:cNvSpPr txBox="1"/>
          <p:nvPr/>
        </p:nvSpPr>
        <p:spPr>
          <a:xfrm>
            <a:off x="1286359" y="1425844"/>
            <a:ext cx="6371741" cy="1200329"/>
          </a:xfrm>
          <a:prstGeom prst="rect">
            <a:avLst/>
          </a:prstGeom>
          <a:noFill/>
        </p:spPr>
        <p:txBody>
          <a:bodyPr wrap="square" rtlCol="0">
            <a:spAutoFit/>
          </a:bodyPr>
          <a:lstStyle/>
          <a:p>
            <a:r>
              <a:rPr lang="en-US" dirty="0" smtClean="0"/>
              <a:t>-&gt; European </a:t>
            </a:r>
            <a:r>
              <a:rPr lang="en-US" dirty="0" err="1" smtClean="0"/>
              <a:t>citizens’initiative</a:t>
            </a:r>
            <a:r>
              <a:rPr lang="en-US" dirty="0" smtClean="0"/>
              <a:t> “</a:t>
            </a:r>
            <a:r>
              <a:rPr lang="en-US" dirty="0"/>
              <a:t>Ban Glyphosate and Protect People and the Environment from Toxic Pesticides” </a:t>
            </a:r>
            <a:endParaRPr lang="en-US" dirty="0" smtClean="0"/>
          </a:p>
          <a:p>
            <a:endParaRPr lang="en-US" dirty="0" smtClean="0"/>
          </a:p>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659" y="2234358"/>
            <a:ext cx="9359900" cy="1193800"/>
          </a:xfrm>
          <a:prstGeom prst="rect">
            <a:avLst/>
          </a:prstGeom>
        </p:spPr>
      </p:pic>
      <p:sp>
        <p:nvSpPr>
          <p:cNvPr id="13" name="Line Callout 3 (No Border) 12"/>
          <p:cNvSpPr/>
          <p:nvPr/>
        </p:nvSpPr>
        <p:spPr>
          <a:xfrm rot="1656290">
            <a:off x="10231597" y="1324706"/>
            <a:ext cx="1803400" cy="1104900"/>
          </a:xfrm>
          <a:prstGeom prst="callout3">
            <a:avLst>
              <a:gd name="adj1" fmla="val 18750"/>
              <a:gd name="adj2" fmla="val -8333"/>
              <a:gd name="adj3" fmla="val 18750"/>
              <a:gd name="adj4" fmla="val -16667"/>
              <a:gd name="adj5" fmla="val 100000"/>
              <a:gd name="adj6" fmla="val -16667"/>
              <a:gd name="adj7" fmla="val 155492"/>
              <a:gd name="adj8" fmla="val 7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1692862">
            <a:off x="10291462" y="1438298"/>
            <a:ext cx="1536700" cy="923330"/>
          </a:xfrm>
          <a:prstGeom prst="rect">
            <a:avLst/>
          </a:prstGeom>
          <a:noFill/>
        </p:spPr>
        <p:txBody>
          <a:bodyPr wrap="square" rtlCol="0">
            <a:spAutoFit/>
          </a:bodyPr>
          <a:lstStyle/>
          <a:p>
            <a:r>
              <a:rPr lang="en-US" dirty="0" smtClean="0"/>
              <a:t>*The quicker answer, until then </a:t>
            </a:r>
            <a:endParaRPr lang="en-US" dirty="0"/>
          </a:p>
        </p:txBody>
      </p:sp>
      <p:sp>
        <p:nvSpPr>
          <p:cNvPr id="16" name="Pentagon 15"/>
          <p:cNvSpPr/>
          <p:nvPr/>
        </p:nvSpPr>
        <p:spPr>
          <a:xfrm>
            <a:off x="1286359" y="1511529"/>
            <a:ext cx="308459" cy="2032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1337159" y="2297858"/>
            <a:ext cx="308459" cy="2032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37159" y="3546396"/>
            <a:ext cx="8213241" cy="3416320"/>
          </a:xfrm>
          <a:prstGeom prst="rect">
            <a:avLst/>
          </a:prstGeom>
          <a:noFill/>
        </p:spPr>
        <p:txBody>
          <a:bodyPr wrap="square" rtlCol="0">
            <a:spAutoFit/>
          </a:bodyPr>
          <a:lstStyle/>
          <a:p>
            <a:r>
              <a:rPr lang="en-US" b="1" dirty="0" smtClean="0">
                <a:solidFill>
                  <a:schemeClr val="accent1"/>
                </a:solidFill>
              </a:rPr>
              <a:t>European Commissions’ answer points: </a:t>
            </a:r>
          </a:p>
          <a:p>
            <a:pPr marL="342900" indent="-342900">
              <a:buFont typeface="+mj-lt"/>
              <a:buAutoNum type="arabicPeriod"/>
            </a:pPr>
            <a:r>
              <a:rPr lang="en-US" dirty="0" smtClean="0"/>
              <a:t>“The </a:t>
            </a:r>
            <a:r>
              <a:rPr lang="en-US" dirty="0"/>
              <a:t>approval or non-approval of substances such as glyphosate falls under the </a:t>
            </a:r>
            <a:r>
              <a:rPr lang="en-US" dirty="0" smtClean="0"/>
              <a:t>Commission's implementing powers under the Plant Protection Products Regulation. “</a:t>
            </a:r>
          </a:p>
          <a:p>
            <a:pPr marL="342900" indent="-342900">
              <a:buFont typeface="+mj-lt"/>
              <a:buAutoNum type="arabicPeriod"/>
            </a:pPr>
            <a:endParaRPr lang="en-US" dirty="0"/>
          </a:p>
          <a:p>
            <a:pPr marL="342900" indent="-342900">
              <a:buFont typeface="+mj-lt"/>
              <a:buAutoNum type="arabicPeriod"/>
            </a:pPr>
            <a:r>
              <a:rPr lang="en-US" dirty="0" smtClean="0"/>
              <a:t>o</a:t>
            </a:r>
          </a:p>
          <a:p>
            <a:pPr marL="285750" indent="-285750">
              <a:buFont typeface="Arial" charset="0"/>
              <a:buChar char="•"/>
            </a:pPr>
            <a:endParaRPr lang="en-US" dirty="0" smtClean="0"/>
          </a:p>
          <a:p>
            <a:endParaRPr lang="en-US" dirty="0" smtClean="0"/>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endParaRPr lang="en-US" dirty="0" smtClean="0"/>
          </a:p>
          <a:p>
            <a:endParaRPr lang="en-US" dirty="0"/>
          </a:p>
        </p:txBody>
      </p:sp>
      <p:graphicFrame>
        <p:nvGraphicFramePr>
          <p:cNvPr id="19" name="Diagram 18"/>
          <p:cNvGraphicFramePr/>
          <p:nvPr>
            <p:extLst>
              <p:ext uri="{D42A27DB-BD31-4B8C-83A1-F6EECF244321}">
                <p14:modId xmlns:p14="http://schemas.microsoft.com/office/powerpoint/2010/main" val="1690127682"/>
              </p:ext>
            </p:extLst>
          </p:nvPr>
        </p:nvGraphicFramePr>
        <p:xfrm>
          <a:off x="1644650" y="4954223"/>
          <a:ext cx="8128000" cy="1426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159" y="345996"/>
            <a:ext cx="8213241" cy="6740307"/>
          </a:xfrm>
          <a:prstGeom prst="rect">
            <a:avLst/>
          </a:prstGeom>
          <a:noFill/>
        </p:spPr>
        <p:txBody>
          <a:bodyPr wrap="square" rtlCol="0">
            <a:spAutoFit/>
          </a:bodyPr>
          <a:lstStyle/>
          <a:p>
            <a:r>
              <a:rPr lang="en-US" b="1" dirty="0" smtClean="0">
                <a:solidFill>
                  <a:schemeClr val="accent1"/>
                </a:solidFill>
              </a:rPr>
              <a:t>European Commissions’ answer points:</a:t>
            </a:r>
          </a:p>
          <a:p>
            <a:endParaRPr lang="en-US" b="1" dirty="0">
              <a:solidFill>
                <a:schemeClr val="accent1"/>
              </a:solidFill>
            </a:endParaRPr>
          </a:p>
          <a:p>
            <a:r>
              <a:rPr lang="en-US" dirty="0" smtClean="0"/>
              <a:t>3. </a:t>
            </a:r>
            <a:r>
              <a:rPr lang="en-US" dirty="0"/>
              <a:t>the Commission has taken into account possibilities of rapid future developments in science and technology </a:t>
            </a:r>
            <a:endParaRPr lang="en-US" dirty="0" smtClean="0"/>
          </a:p>
          <a:p>
            <a:endParaRPr lang="en-US" dirty="0" smtClean="0"/>
          </a:p>
          <a:p>
            <a:r>
              <a:rPr lang="en-US" dirty="0" smtClean="0"/>
              <a:t>4. </a:t>
            </a:r>
            <a:r>
              <a:rPr lang="en-US" dirty="0"/>
              <a:t>can, at any time, review the approval of glyphosate if new scientific evidence emerges that indicates that the substance no longer fulfils the approval criteria </a:t>
            </a:r>
            <a:endParaRPr lang="en-US" dirty="0" smtClean="0"/>
          </a:p>
          <a:p>
            <a:endParaRPr lang="en-US" dirty="0" smtClean="0"/>
          </a:p>
          <a:p>
            <a:r>
              <a:rPr lang="en-US" dirty="0" smtClean="0"/>
              <a:t>5. </a:t>
            </a:r>
            <a:r>
              <a:rPr lang="en-US" b="1" dirty="0" smtClean="0"/>
              <a:t>the </a:t>
            </a:r>
            <a:r>
              <a:rPr lang="en-US" b="1" dirty="0"/>
              <a:t>Commission has no basis to submit to the co-legislators a proposal </a:t>
            </a:r>
            <a:endParaRPr lang="en-US" b="1" dirty="0" smtClean="0"/>
          </a:p>
          <a:p>
            <a:r>
              <a:rPr lang="en-US" b="1" dirty="0" smtClean="0"/>
              <a:t>to </a:t>
            </a:r>
            <a:r>
              <a:rPr lang="en-US" b="1" dirty="0"/>
              <a:t>ban glyphosate </a:t>
            </a:r>
            <a:endParaRPr lang="en-US" b="1" dirty="0" smtClean="0"/>
          </a:p>
          <a:p>
            <a:endParaRPr lang="en-US" b="1" dirty="0"/>
          </a:p>
          <a:p>
            <a:r>
              <a:rPr lang="en-US" dirty="0" smtClean="0"/>
              <a:t>6. </a:t>
            </a:r>
            <a:r>
              <a:rPr lang="en-US" dirty="0"/>
              <a:t>However, Member States have the obligation to evaluate </a:t>
            </a:r>
            <a:endParaRPr lang="en-US" dirty="0" smtClean="0"/>
          </a:p>
          <a:p>
            <a:r>
              <a:rPr lang="en-US" dirty="0" smtClean="0"/>
              <a:t>all </a:t>
            </a:r>
            <a:r>
              <a:rPr lang="en-US" dirty="0" err="1"/>
              <a:t>authorisations</a:t>
            </a:r>
            <a:r>
              <a:rPr lang="en-US" dirty="0"/>
              <a:t> for glyphosate-containing plant protection products </a:t>
            </a:r>
            <a:endParaRPr lang="en-US" dirty="0" smtClean="0"/>
          </a:p>
          <a:p>
            <a:r>
              <a:rPr lang="en-US" dirty="0" smtClean="0"/>
              <a:t>and </a:t>
            </a:r>
            <a:r>
              <a:rPr lang="en-US" dirty="0"/>
              <a:t>may decide to introduce restrictions or bans for some </a:t>
            </a:r>
            <a:endParaRPr lang="en-US" dirty="0" smtClean="0"/>
          </a:p>
          <a:p>
            <a:r>
              <a:rPr lang="en-US" dirty="0" smtClean="0"/>
              <a:t>or </a:t>
            </a:r>
            <a:r>
              <a:rPr lang="en-US" dirty="0"/>
              <a:t>all of them where this is warranted </a:t>
            </a:r>
            <a:endParaRPr lang="en-US" dirty="0" smtClean="0"/>
          </a:p>
          <a:p>
            <a:r>
              <a:rPr lang="en-US" dirty="0" smtClean="0"/>
              <a:t>on </a:t>
            </a:r>
            <a:r>
              <a:rPr lang="en-US" dirty="0"/>
              <a:t>the basis of evidence related to the particular </a:t>
            </a:r>
            <a:r>
              <a:rPr lang="en-US" dirty="0" smtClean="0"/>
              <a:t>circumstances</a:t>
            </a:r>
          </a:p>
          <a:p>
            <a:r>
              <a:rPr lang="en-US" dirty="0" smtClean="0"/>
              <a:t> </a:t>
            </a:r>
            <a:r>
              <a:rPr lang="en-US" dirty="0"/>
              <a:t>in their territories. </a:t>
            </a:r>
            <a:endParaRPr lang="en-US" dirty="0" smtClean="0"/>
          </a:p>
          <a:p>
            <a:endParaRPr lang="en-US" dirty="0" smtClean="0"/>
          </a:p>
          <a:p>
            <a:endParaRPr lang="en-US" dirty="0" smtClean="0"/>
          </a:p>
          <a:p>
            <a:endParaRPr lang="en-US" dirty="0" smtClean="0"/>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12461">
            <a:off x="7905622" y="1955799"/>
            <a:ext cx="3854577" cy="4271705"/>
          </a:xfrm>
          <a:prstGeom prst="rect">
            <a:avLst/>
          </a:prstGeom>
        </p:spPr>
      </p:pic>
    </p:spTree>
    <p:extLst>
      <p:ext uri="{BB962C8B-B14F-4D97-AF65-F5344CB8AC3E}">
        <p14:creationId xmlns:p14="http://schemas.microsoft.com/office/powerpoint/2010/main" val="171729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33500"/>
            <a:ext cx="9347200" cy="9766300"/>
          </a:xfrm>
          <a:prstGeom prst="rect">
            <a:avLst/>
          </a:prstGeom>
        </p:spPr>
      </p:pic>
    </p:spTree>
    <p:extLst>
      <p:ext uri="{BB962C8B-B14F-4D97-AF65-F5344CB8AC3E}">
        <p14:creationId xmlns:p14="http://schemas.microsoft.com/office/powerpoint/2010/main" val="183699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4900" y="1625938"/>
            <a:ext cx="6096000" cy="2031325"/>
          </a:xfrm>
          <a:prstGeom prst="rect">
            <a:avLst/>
          </a:prstGeom>
        </p:spPr>
        <p:txBody>
          <a:bodyPr>
            <a:spAutoFit/>
          </a:bodyPr>
          <a:lstStyle/>
          <a:p>
            <a:r>
              <a:rPr lang="en-US" b="0" i="0" dirty="0" smtClean="0">
                <a:solidFill>
                  <a:srgbClr val="333333"/>
                </a:solidFill>
                <a:effectLst/>
                <a:latin typeface="Open Sans" charset="0"/>
              </a:rPr>
              <a:t>But the recent revelations in the ‘Monsanto Papers’ have thrown doubt on the reliability of the European findings. The documents, now declassified in the United States, show that EFSA’s 2015 study is largely copy-pasted from an earlier study by Monsanto, the biggest marketer of glyphosate through its best-selling weed killer Roundup, according to </a:t>
            </a:r>
            <a:r>
              <a:rPr lang="en-US" b="0" i="0" u="none" strike="noStrike" dirty="0" smtClean="0">
                <a:solidFill>
                  <a:srgbClr val="076A8F"/>
                </a:solidFill>
                <a:effectLst/>
                <a:latin typeface="Open Sans" charset="0"/>
                <a:hlinkClick r:id="rId2"/>
              </a:rPr>
              <a:t>The Guardian</a:t>
            </a:r>
            <a:r>
              <a:rPr lang="en-US" b="0" i="0" dirty="0" smtClean="0">
                <a:solidFill>
                  <a:srgbClr val="333333"/>
                </a:solidFill>
                <a:effectLst/>
                <a:latin typeface="Open Sans" charset="0"/>
              </a:rPr>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12" y="114300"/>
            <a:ext cx="5741388" cy="6362700"/>
          </a:xfrm>
          <a:prstGeom prst="rect">
            <a:avLst/>
          </a:prstGeom>
        </p:spPr>
      </p:pic>
    </p:spTree>
    <p:extLst>
      <p:ext uri="{BB962C8B-B14F-4D97-AF65-F5344CB8AC3E}">
        <p14:creationId xmlns:p14="http://schemas.microsoft.com/office/powerpoint/2010/main" val="1782436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322</Words>
  <Application>Microsoft Macintosh PowerPoint</Application>
  <PresentationFormat>Widescreen</PresentationFormat>
  <Paragraphs>68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Open Sans</vt:lpstr>
      <vt:lpstr>Oswald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cp:revision>
  <dcterms:created xsi:type="dcterms:W3CDTF">2017-12-16T11:08:49Z</dcterms:created>
  <dcterms:modified xsi:type="dcterms:W3CDTF">2017-12-16T13:02:30Z</dcterms:modified>
</cp:coreProperties>
</file>